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8" r:id="rId7"/>
  </p:sldMasterIdLst>
  <p:notesMasterIdLst>
    <p:notesMasterId r:id="rId27"/>
  </p:notesMasterIdLst>
  <p:handoutMasterIdLst>
    <p:handoutMasterId r:id="rId28"/>
  </p:handoutMasterIdLst>
  <p:sldIdLst>
    <p:sldId id="271" r:id="rId8"/>
    <p:sldId id="320" r:id="rId9"/>
    <p:sldId id="319" r:id="rId10"/>
    <p:sldId id="321" r:id="rId11"/>
    <p:sldId id="317" r:id="rId12"/>
    <p:sldId id="279" r:id="rId13"/>
    <p:sldId id="273" r:id="rId14"/>
    <p:sldId id="280" r:id="rId15"/>
    <p:sldId id="299" r:id="rId16"/>
    <p:sldId id="282" r:id="rId17"/>
    <p:sldId id="300" r:id="rId18"/>
    <p:sldId id="287" r:id="rId19"/>
    <p:sldId id="301" r:id="rId20"/>
    <p:sldId id="289" r:id="rId21"/>
    <p:sldId id="302" r:id="rId22"/>
    <p:sldId id="322" r:id="rId23"/>
    <p:sldId id="303" r:id="rId24"/>
    <p:sldId id="318"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99" autoAdjust="0"/>
    <p:restoredTop sz="82256" autoAdjust="0"/>
  </p:normalViewPr>
  <p:slideViewPr>
    <p:cSldViewPr snapToGrid="0" snapToObjects="1">
      <p:cViewPr varScale="1">
        <p:scale>
          <a:sx n="94" d="100"/>
          <a:sy n="94" d="100"/>
        </p:scale>
        <p:origin x="516"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10/28/2020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a:p>
            <a:endParaRPr lang="en-GB" dirty="0"/>
          </a:p>
          <a:p>
            <a:r>
              <a:rPr lang="en-GB" sz="1200" b="1" i="0" u="none" strike="noStrike" kern="1200" dirty="0">
                <a:solidFill>
                  <a:schemeClr val="tx1"/>
                </a:solidFill>
                <a:effectLst/>
                <a:latin typeface="+mn-lt"/>
                <a:ea typeface="+mn-ea"/>
                <a:cs typeface="+mn-cs"/>
              </a:rPr>
              <a:t>Creativity</a:t>
            </a:r>
          </a:p>
          <a:p>
            <a:r>
              <a:rPr lang="en-GB" sz="1200" b="0" i="1" u="none" strike="noStrike" kern="1200" dirty="0">
                <a:solidFill>
                  <a:schemeClr val="tx1"/>
                </a:solidFill>
                <a:effectLst/>
                <a:latin typeface="+mn-lt"/>
                <a:ea typeface="+mn-ea"/>
                <a:cs typeface="+mn-cs"/>
              </a:rPr>
              <a:t>The use of imagination and the generation of new ideas</a:t>
            </a:r>
            <a:br>
              <a:rPr lang="en-GB" sz="1200" b="0" i="1" u="none" strike="noStrike" kern="1200" dirty="0">
                <a:solidFill>
                  <a:schemeClr val="tx1"/>
                </a:solidFill>
                <a:effectLst/>
                <a:latin typeface="+mn-lt"/>
                <a:ea typeface="+mn-ea"/>
                <a:cs typeface="+mn-cs"/>
              </a:rPr>
            </a:br>
            <a:endParaRPr lang="en-GB" sz="1200" b="0" i="1"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Creativity is the complement to Problem Solving, and is about generating innovations or ideas which can then be honed through the problem-solving process.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NOTE: Ahead of this lesson you may have wanted to deliver an assembly on this skill. See these free assemblies from </a:t>
            </a:r>
            <a:r>
              <a:rPr lang="en-GB" sz="1200" b="0" i="0" u="none" strike="noStrike" kern="1200" dirty="0" err="1">
                <a:solidFill>
                  <a:schemeClr val="tx1"/>
                </a:solidFill>
                <a:effectLst/>
                <a:latin typeface="+mn-lt"/>
                <a:ea typeface="+mn-ea"/>
                <a:cs typeface="+mn-cs"/>
              </a:rPr>
              <a:t>SkillsBuilder</a:t>
            </a:r>
            <a:r>
              <a:rPr lang="en-GB" sz="1200" b="0" i="0" u="none" strike="noStrike" kern="1200" dirty="0">
                <a:solidFill>
                  <a:schemeClr val="tx1"/>
                </a:solidFill>
                <a:effectLst/>
                <a:latin typeface="+mn-lt"/>
                <a:ea typeface="+mn-ea"/>
                <a:cs typeface="+mn-cs"/>
              </a:rPr>
              <a:t>:</a:t>
            </a:r>
          </a:p>
          <a:p>
            <a:r>
              <a:rPr lang="en-GB" dirty="0"/>
              <a:t>https://hub.skillsbuilder.org/resources/?q=assembly?NSD</a:t>
            </a:r>
          </a:p>
          <a:p>
            <a:br>
              <a:rPr lang="en-GB" sz="1200" b="0" i="0" u="none" strike="noStrike"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are some suggested answers which can also be seen by watching the video</a:t>
            </a:r>
          </a:p>
          <a:p>
            <a:endParaRPr lang="en-GB" b="0" dirty="0"/>
          </a:p>
          <a:p>
            <a:r>
              <a:rPr lang="en-GB" b="0" dirty="0"/>
              <a:t>1. </a:t>
            </a:r>
            <a:r>
              <a:rPr lang="en-GB" sz="1200" b="0" i="0" u="none" strike="noStrike" kern="1200" dirty="0">
                <a:solidFill>
                  <a:schemeClr val="tx1"/>
                </a:solidFill>
                <a:effectLst/>
                <a:latin typeface="+mn-lt"/>
                <a:ea typeface="+mn-ea"/>
                <a:cs typeface="+mn-cs"/>
              </a:rPr>
              <a:t>Creativity</a:t>
            </a:r>
          </a:p>
          <a:p>
            <a:r>
              <a:rPr lang="en-GB" sz="1200" b="0" i="1" u="none" strike="noStrike" kern="1200" dirty="0">
                <a:solidFill>
                  <a:schemeClr val="tx1"/>
                </a:solidFill>
                <a:effectLst/>
                <a:latin typeface="+mn-lt"/>
                <a:ea typeface="+mn-ea"/>
                <a:cs typeface="+mn-cs"/>
              </a:rPr>
              <a:t>The use of imagination and the generation of new ideas</a:t>
            </a:r>
            <a:br>
              <a:rPr lang="en-GB" sz="1200" b="0" i="1"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Creativity is the complement to Problem Solving, and is about generating innovations or ideas which can then be honed through the problem-solving process.</a:t>
            </a:r>
          </a:p>
          <a:p>
            <a:r>
              <a:rPr lang="en-GB" sz="1200" b="0" i="0" u="none" strike="noStrike" kern="1200" dirty="0">
                <a:solidFill>
                  <a:schemeClr val="tx1"/>
                </a:solidFill>
                <a:effectLst/>
                <a:latin typeface="+mn-lt"/>
                <a:ea typeface="+mn-ea"/>
                <a:cs typeface="+mn-cs"/>
              </a:rPr>
              <a:t>2. See following slides</a:t>
            </a:r>
          </a:p>
          <a:p>
            <a:r>
              <a:rPr lang="en-GB" sz="1200" b="0" i="0" u="none" strike="noStrike" kern="1200" dirty="0">
                <a:solidFill>
                  <a:schemeClr val="tx1"/>
                </a:solidFill>
                <a:effectLst/>
                <a:latin typeface="+mn-lt"/>
                <a:ea typeface="+mn-ea"/>
                <a:cs typeface="+mn-cs"/>
              </a:rPr>
              <a:t>3. See following slides</a:t>
            </a:r>
          </a:p>
          <a:p>
            <a:r>
              <a:rPr lang="en-GB" sz="1200" b="0" i="0" u="none" strike="noStrike" kern="1200" dirty="0">
                <a:solidFill>
                  <a:schemeClr val="tx1"/>
                </a:solidFill>
                <a:effectLst/>
                <a:latin typeface="+mn-lt"/>
                <a:ea typeface="+mn-ea"/>
                <a:cs typeface="+mn-cs"/>
              </a:rPr>
              <a:t>4. See following slides for further detail.</a:t>
            </a:r>
          </a:p>
          <a:p>
            <a:endParaRPr lang="en-GB" sz="1200" b="0" i="0" u="none" strike="noStrike" kern="1200" dirty="0">
              <a:solidFill>
                <a:schemeClr val="tx1"/>
              </a:solidFill>
              <a:effectLst/>
              <a:latin typeface="+mn-lt"/>
              <a:ea typeface="+mn-ea"/>
              <a:cs typeface="+mn-cs"/>
            </a:endParaRPr>
          </a:p>
          <a:p>
            <a:br>
              <a:rPr lang="en-GB" dirty="0"/>
            </a:br>
            <a:r>
              <a:rPr lang="en-GB" dirty="0"/>
              <a:t>NOTE : Please encourage your students to think about what they can see within the footage also, e.g. Paramedics communicate in a variety of ways, we can see through watching the video that radios are visible, hence listening is so vital</a:t>
            </a:r>
            <a:endParaRPr lang="en-GB" sz="1200" b="0" i="0" u="none" strike="noStrike" kern="1200" dirty="0">
              <a:solidFill>
                <a:schemeClr val="tx1"/>
              </a:solidFill>
              <a:effectLst/>
              <a:latin typeface="+mn-lt"/>
              <a:ea typeface="+mn-ea"/>
              <a:cs typeface="+mn-cs"/>
            </a:endParaRPr>
          </a:p>
          <a:p>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https://youtu.be/iaeUDYLPw4Y</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7</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1" dirty="0"/>
          </a:p>
        </p:txBody>
      </p:sp>
      <p:sp>
        <p:nvSpPr>
          <p:cNvPr id="4" name="Slide Number Placeholder 3"/>
          <p:cNvSpPr>
            <a:spLocks noGrp="1"/>
          </p:cNvSpPr>
          <p:nvPr>
            <p:ph type="sldNum" sz="quarter" idx="5"/>
          </p:nvPr>
        </p:nvSpPr>
        <p:spPr/>
        <p:txBody>
          <a:bodyPr/>
          <a:lstStyle/>
          <a:p>
            <a:fld id="{FBE174EC-D9C5-4B7E-88D2-93955DF9B94C}" type="slidenum">
              <a:rPr lang="en-GB" smtClean="0"/>
              <a:t>17</a:t>
            </a:fld>
            <a:endParaRPr lang="en-GB"/>
          </a:p>
        </p:txBody>
      </p:sp>
    </p:spTree>
    <p:extLst>
      <p:ext uri="{BB962C8B-B14F-4D97-AF65-F5344CB8AC3E}">
        <p14:creationId xmlns:p14="http://schemas.microsoft.com/office/powerpoint/2010/main" val="119939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18</a:t>
            </a:fld>
            <a:endParaRPr lang="en-GB"/>
          </a:p>
        </p:txBody>
      </p:sp>
    </p:spTree>
    <p:extLst>
      <p:ext uri="{BB962C8B-B14F-4D97-AF65-F5344CB8AC3E}">
        <p14:creationId xmlns:p14="http://schemas.microsoft.com/office/powerpoint/2010/main" val="177139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19</a:t>
            </a:fld>
            <a:endParaRPr lang="en-GB"/>
          </a:p>
        </p:txBody>
      </p:sp>
    </p:spTree>
    <p:extLst>
      <p:ext uri="{BB962C8B-B14F-4D97-AF65-F5344CB8AC3E}">
        <p14:creationId xmlns:p14="http://schemas.microsoft.com/office/powerpoint/2010/main" val="1324484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8594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302971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3212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jp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careerseastsussex.co.uk/advice/using-the-eprospectus/employability-skills-passport/using-the-employability-passport/" TargetMode="External"/><Relationship Id="rId5" Type="http://schemas.openxmlformats.org/officeDocument/2006/relationships/hyperlink" Target="https://careerseastsussex.co.uk/advice/careers-hub/the-gatsby-benchmarks/gatsby-benchmark-5-encounters-with-employers-and-employees/" TargetMode="External"/><Relationship Id="rId4" Type="http://schemas.openxmlformats.org/officeDocument/2006/relationships/hyperlink" Target="https://careerseastsussex.co.uk/advice/careers-hub/the-gatsby-benchmarks/gatsby-benchmark-6-experiences-of-workplaces/" TargetMode="External"/><Relationship Id="rId9"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3.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1.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iaeUDYLPw4Y?feature=oembed" TargetMode="External"/><Relationship Id="rId6" Type="http://schemas.openxmlformats.org/officeDocument/2006/relationships/image" Target="../media/image13.jpe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Creativity</a:t>
            </a:r>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descr="A close up of a logo&#10;&#10;Description automatically generated">
            <a:extLst>
              <a:ext uri="{FF2B5EF4-FFF2-40B4-BE49-F238E27FC236}">
                <a16:creationId xmlns:a16="http://schemas.microsoft.com/office/drawing/2014/main" id="{FCFC92FF-FDAF-41BF-93CA-F777F00AEEED}"/>
              </a:ext>
            </a:extLst>
          </p:cNvPr>
          <p:cNvPicPr>
            <a:picLocks noGrp="1" noChangeAspect="1"/>
          </p:cNvPicPr>
          <p:nvPr>
            <p:ph type="pic" sz="quarter" idx="14"/>
          </p:nvPr>
        </p:nvPicPr>
        <p:blipFill>
          <a:blip r:embed="rId5"/>
          <a:srcRect t="9612" b="9612"/>
          <a:stretch>
            <a:fillRect/>
          </a:stretch>
        </p:blipFill>
        <p:spPr>
          <a:xfrm>
            <a:off x="5178459" y="1855635"/>
            <a:ext cx="3106628" cy="2509431"/>
          </a:xfrm>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Snap Finger Click</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F153CE75-DD81-4BC1-AA1A-8C6F7B178401}"/>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Digital</a:t>
            </a:r>
          </a:p>
        </p:txBody>
      </p:sp>
    </p:spTree>
    <p:extLst>
      <p:ext uri="{BB962C8B-B14F-4D97-AF65-F5344CB8AC3E}">
        <p14:creationId xmlns:p14="http://schemas.microsoft.com/office/powerpoint/2010/main" val="1782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BD2768-7778-4C26-AC9A-DA1E991EB6A5}"/>
              </a:ext>
            </a:extLst>
          </p:cNvPr>
          <p:cNvSpPr>
            <a:spLocks noGrp="1"/>
          </p:cNvSpPr>
          <p:nvPr>
            <p:ph type="body" sz="quarter" idx="10"/>
          </p:nvPr>
        </p:nvSpPr>
        <p:spPr/>
        <p:txBody>
          <a:bodyPr/>
          <a:lstStyle/>
          <a:p>
            <a:r>
              <a:rPr lang="en-GB" dirty="0"/>
              <a:t>Games Designer</a:t>
            </a:r>
          </a:p>
        </p:txBody>
      </p:sp>
      <p:sp>
        <p:nvSpPr>
          <p:cNvPr id="3" name="Text Placeholder 2">
            <a:extLst>
              <a:ext uri="{FF2B5EF4-FFF2-40B4-BE49-F238E27FC236}">
                <a16:creationId xmlns:a16="http://schemas.microsoft.com/office/drawing/2014/main" id="{199DCAE1-4F03-43D7-8402-6C6767230282}"/>
              </a:ext>
            </a:extLst>
          </p:cNvPr>
          <p:cNvSpPr>
            <a:spLocks noGrp="1"/>
          </p:cNvSpPr>
          <p:nvPr>
            <p:ph type="body" sz="quarter" idx="11"/>
          </p:nvPr>
        </p:nvSpPr>
        <p:spPr>
          <a:xfrm>
            <a:off x="1273653" y="1168991"/>
            <a:ext cx="4286886" cy="461732"/>
          </a:xfrm>
        </p:spPr>
        <p:txBody>
          <a:bodyPr/>
          <a:lstStyle/>
          <a:p>
            <a:r>
              <a:rPr lang="en-US" dirty="0"/>
              <a:t>Why is creativity important in my job?</a:t>
            </a:r>
          </a:p>
          <a:p>
            <a:endParaRPr lang="en-GB" dirty="0"/>
          </a:p>
        </p:txBody>
      </p:sp>
      <p:pic>
        <p:nvPicPr>
          <p:cNvPr id="11" name="Picture Placeholder 10" descr="A person smiling for the camera&#10;&#10;Description automatically generated">
            <a:extLst>
              <a:ext uri="{FF2B5EF4-FFF2-40B4-BE49-F238E27FC236}">
                <a16:creationId xmlns:a16="http://schemas.microsoft.com/office/drawing/2014/main" id="{5A7A946A-9C00-4550-B75B-0D957216E679}"/>
              </a:ext>
            </a:extLst>
          </p:cNvPr>
          <p:cNvPicPr>
            <a:picLocks noGrp="1" noChangeAspect="1"/>
          </p:cNvPicPr>
          <p:nvPr>
            <p:ph type="pic" sz="quarter" idx="13"/>
          </p:nvPr>
        </p:nvPicPr>
        <p:blipFill>
          <a:blip r:embed="rId2"/>
          <a:srcRect t="469" b="469"/>
          <a:stretch>
            <a:fillRect/>
          </a:stretch>
        </p:blipFill>
        <p:spPr/>
      </p:pic>
      <p:sp>
        <p:nvSpPr>
          <p:cNvPr id="5" name="Text Placeholder 4">
            <a:extLst>
              <a:ext uri="{FF2B5EF4-FFF2-40B4-BE49-F238E27FC236}">
                <a16:creationId xmlns:a16="http://schemas.microsoft.com/office/drawing/2014/main" id="{C128C322-1F64-440B-97ED-FCDC03045C56}"/>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Helps me to innovate and think differently</a:t>
            </a:r>
          </a:p>
          <a:p>
            <a:pPr marL="342900" indent="-342900">
              <a:buFont typeface="Arial" panose="020B0604020202020204" pitchFamily="34" charset="0"/>
              <a:buChar char="•"/>
            </a:pPr>
            <a:r>
              <a:rPr lang="en-US" dirty="0"/>
              <a:t>Consider my audience and create games that are more appealing</a:t>
            </a:r>
          </a:p>
          <a:p>
            <a:endParaRPr lang="en-GB" dirty="0"/>
          </a:p>
        </p:txBody>
      </p:sp>
      <p:pic>
        <p:nvPicPr>
          <p:cNvPr id="8" name="Picture 7" descr="A close up of a sign&#10;&#10;Description automatically generated">
            <a:extLst>
              <a:ext uri="{FF2B5EF4-FFF2-40B4-BE49-F238E27FC236}">
                <a16:creationId xmlns:a16="http://schemas.microsoft.com/office/drawing/2014/main" id="{83AF20BA-4E8D-4969-94DD-63C1C538858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2E343C11-0CB1-45CC-B7CD-E53BBD1D3DAA}"/>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93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Surrey </a:t>
            </a:r>
            <a:r>
              <a:rPr lang="en-US" dirty="0" err="1"/>
              <a:t>Nanosystems</a:t>
            </a:r>
            <a:endParaRPr lang="en-US" dirty="0"/>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F6061DD5-A32D-4741-BABF-0A6CFD3D26B1}"/>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Science and Pharmaceuticals </a:t>
            </a:r>
          </a:p>
        </p:txBody>
      </p:sp>
    </p:spTree>
    <p:extLst>
      <p:ext uri="{BB962C8B-B14F-4D97-AF65-F5344CB8AC3E}">
        <p14:creationId xmlns:p14="http://schemas.microsoft.com/office/powerpoint/2010/main" val="120109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011C8-6840-4EAE-9021-4EFF0A769857}"/>
              </a:ext>
            </a:extLst>
          </p:cNvPr>
          <p:cNvSpPr>
            <a:spLocks noGrp="1"/>
          </p:cNvSpPr>
          <p:nvPr>
            <p:ph type="body" sz="quarter" idx="10"/>
          </p:nvPr>
        </p:nvSpPr>
        <p:spPr/>
        <p:txBody>
          <a:bodyPr/>
          <a:lstStyle/>
          <a:p>
            <a:r>
              <a:rPr lang="en-GB" dirty="0"/>
              <a:t>Research Scientist</a:t>
            </a:r>
          </a:p>
        </p:txBody>
      </p:sp>
      <p:sp>
        <p:nvSpPr>
          <p:cNvPr id="3" name="Text Placeholder 2">
            <a:extLst>
              <a:ext uri="{FF2B5EF4-FFF2-40B4-BE49-F238E27FC236}">
                <a16:creationId xmlns:a16="http://schemas.microsoft.com/office/drawing/2014/main" id="{C4EE7D3F-AA7A-4D86-B604-5E887477D7FF}"/>
              </a:ext>
            </a:extLst>
          </p:cNvPr>
          <p:cNvSpPr>
            <a:spLocks noGrp="1"/>
          </p:cNvSpPr>
          <p:nvPr>
            <p:ph type="body" sz="quarter" idx="11"/>
          </p:nvPr>
        </p:nvSpPr>
        <p:spPr>
          <a:xfrm>
            <a:off x="1273653" y="1187629"/>
            <a:ext cx="4286886" cy="461732"/>
          </a:xfrm>
        </p:spPr>
        <p:txBody>
          <a:bodyPr/>
          <a:lstStyle/>
          <a:p>
            <a:r>
              <a:rPr lang="en-US" dirty="0"/>
              <a:t>Why is creativity important in my job?</a:t>
            </a:r>
          </a:p>
          <a:p>
            <a:endParaRPr lang="en-GB" dirty="0"/>
          </a:p>
        </p:txBody>
      </p:sp>
      <p:pic>
        <p:nvPicPr>
          <p:cNvPr id="11" name="Picture Placeholder 10" descr="A person wearing glasses and smiling at the camera&#10;&#10;Description automatically generated">
            <a:extLst>
              <a:ext uri="{FF2B5EF4-FFF2-40B4-BE49-F238E27FC236}">
                <a16:creationId xmlns:a16="http://schemas.microsoft.com/office/drawing/2014/main" id="{F52FC73C-0C4B-4C3F-B53B-7150B847F36D}"/>
              </a:ext>
            </a:extLst>
          </p:cNvPr>
          <p:cNvPicPr>
            <a:picLocks noGrp="1" noChangeAspect="1"/>
          </p:cNvPicPr>
          <p:nvPr>
            <p:ph type="pic" sz="quarter" idx="13"/>
          </p:nvPr>
        </p:nvPicPr>
        <p:blipFill>
          <a:blip r:embed="rId2"/>
          <a:srcRect t="11626" b="11626"/>
          <a:stretch>
            <a:fillRect/>
          </a:stretch>
        </p:blipFill>
        <p:spPr/>
      </p:pic>
      <p:sp>
        <p:nvSpPr>
          <p:cNvPr id="5" name="Text Placeholder 4">
            <a:extLst>
              <a:ext uri="{FF2B5EF4-FFF2-40B4-BE49-F238E27FC236}">
                <a16:creationId xmlns:a16="http://schemas.microsoft.com/office/drawing/2014/main" id="{EABCB2D9-F20A-43CA-8C12-61055A041C9A}"/>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Helps me to find creative solutions to problems that are often not as obvious</a:t>
            </a:r>
          </a:p>
          <a:p>
            <a:endParaRPr lang="en-GB" dirty="0"/>
          </a:p>
        </p:txBody>
      </p:sp>
      <p:pic>
        <p:nvPicPr>
          <p:cNvPr id="8" name="Picture 7" descr="A close up of a sign&#10;&#10;Description automatically generated">
            <a:extLst>
              <a:ext uri="{FF2B5EF4-FFF2-40B4-BE49-F238E27FC236}">
                <a16:creationId xmlns:a16="http://schemas.microsoft.com/office/drawing/2014/main" id="{97488EFB-98F4-4EFB-90A4-D319629B6DA1}"/>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FA86740B-4F9B-4EE1-9136-E5673DFAD7E7}"/>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57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Hastings Museum</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F60517DF-167B-4EB9-8EF1-F85F78CECC51}"/>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417474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8EBC3-D3C5-44CC-A5F2-9BF5A34A138B}"/>
              </a:ext>
            </a:extLst>
          </p:cNvPr>
          <p:cNvSpPr>
            <a:spLocks noGrp="1"/>
          </p:cNvSpPr>
          <p:nvPr>
            <p:ph type="body" sz="quarter" idx="10"/>
          </p:nvPr>
        </p:nvSpPr>
        <p:spPr/>
        <p:txBody>
          <a:bodyPr/>
          <a:lstStyle/>
          <a:p>
            <a:r>
              <a:rPr lang="en-GB" dirty="0"/>
              <a:t>Schools Lead</a:t>
            </a:r>
          </a:p>
        </p:txBody>
      </p:sp>
      <p:sp>
        <p:nvSpPr>
          <p:cNvPr id="3" name="Text Placeholder 2">
            <a:extLst>
              <a:ext uri="{FF2B5EF4-FFF2-40B4-BE49-F238E27FC236}">
                <a16:creationId xmlns:a16="http://schemas.microsoft.com/office/drawing/2014/main" id="{630EC01D-2793-4BD9-8DCF-A3F412EBFA1B}"/>
              </a:ext>
            </a:extLst>
          </p:cNvPr>
          <p:cNvSpPr>
            <a:spLocks noGrp="1"/>
          </p:cNvSpPr>
          <p:nvPr>
            <p:ph type="body" sz="quarter" idx="11"/>
          </p:nvPr>
        </p:nvSpPr>
        <p:spPr>
          <a:xfrm>
            <a:off x="1273654" y="1187629"/>
            <a:ext cx="4286886" cy="461732"/>
          </a:xfrm>
        </p:spPr>
        <p:txBody>
          <a:bodyPr/>
          <a:lstStyle/>
          <a:p>
            <a:r>
              <a:rPr lang="en-US" dirty="0"/>
              <a:t>Why is creativity important in my job?</a:t>
            </a:r>
          </a:p>
          <a:p>
            <a:endParaRPr lang="en-GB" dirty="0"/>
          </a:p>
        </p:txBody>
      </p:sp>
      <p:sp>
        <p:nvSpPr>
          <p:cNvPr id="5" name="Text Placeholder 4">
            <a:extLst>
              <a:ext uri="{FF2B5EF4-FFF2-40B4-BE49-F238E27FC236}">
                <a16:creationId xmlns:a16="http://schemas.microsoft.com/office/drawing/2014/main" id="{5906F2FB-613B-4B41-B4AB-14CD07B37167}"/>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Helps me think of new activities linked to our collections</a:t>
            </a:r>
          </a:p>
          <a:p>
            <a:pPr marL="342900" indent="-342900">
              <a:buFont typeface="Arial" panose="020B0604020202020204" pitchFamily="34" charset="0"/>
              <a:buChar char="•"/>
            </a:pPr>
            <a:r>
              <a:rPr lang="en-US" dirty="0"/>
              <a:t>I can find ways to attract families such as a planetarium and craft activities</a:t>
            </a:r>
          </a:p>
          <a:p>
            <a:endParaRPr lang="en-GB" dirty="0"/>
          </a:p>
        </p:txBody>
      </p:sp>
      <p:pic>
        <p:nvPicPr>
          <p:cNvPr id="8" name="Picture 7" descr="A close up of a sign&#10;&#10;Description automatically generated">
            <a:extLst>
              <a:ext uri="{FF2B5EF4-FFF2-40B4-BE49-F238E27FC236}">
                <a16:creationId xmlns:a16="http://schemas.microsoft.com/office/drawing/2014/main" id="{B001133E-C3D6-47FD-86EC-DF04926DD180}"/>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1CEBB86C-47CA-470F-9EA8-52C94E766C15}"/>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erson standing posing for the camera&#10;&#10;Description automatically generated">
            <a:extLst>
              <a:ext uri="{FF2B5EF4-FFF2-40B4-BE49-F238E27FC236}">
                <a16:creationId xmlns:a16="http://schemas.microsoft.com/office/drawing/2014/main" id="{5281CDB7-0A5E-4E13-BEE4-D371B1966DF9}"/>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7843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4"/>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278575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3056D2-8CCD-478B-8DB2-0EEE6E870015}"/>
              </a:ext>
            </a:extLst>
          </p:cNvPr>
          <p:cNvSpPr/>
          <p:nvPr/>
        </p:nvSpPr>
        <p:spPr>
          <a:xfrm>
            <a:off x="8298478" y="2027257"/>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Teamwork</a:t>
            </a:r>
          </a:p>
        </p:txBody>
      </p:sp>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807F7D8E-0B72-41C1-AFC0-37FF9AA4AB9E}"/>
              </a:ext>
            </a:extLst>
          </p:cNvPr>
          <p:cNvSpPr/>
          <p:nvPr/>
        </p:nvSpPr>
        <p:spPr>
          <a:xfrm>
            <a:off x="1360769" y="1359598"/>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Operations Manager</a:t>
            </a:r>
          </a:p>
        </p:txBody>
      </p:sp>
      <p:sp>
        <p:nvSpPr>
          <p:cNvPr id="10" name="Rectangle 9">
            <a:extLst>
              <a:ext uri="{FF2B5EF4-FFF2-40B4-BE49-F238E27FC236}">
                <a16:creationId xmlns:a16="http://schemas.microsoft.com/office/drawing/2014/main" id="{7733C320-34CB-441D-AF84-CDB44F7412F7}"/>
              </a:ext>
            </a:extLst>
          </p:cNvPr>
          <p:cNvSpPr/>
          <p:nvPr/>
        </p:nvSpPr>
        <p:spPr>
          <a:xfrm>
            <a:off x="1360769" y="2193735"/>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Games Designer</a:t>
            </a:r>
          </a:p>
        </p:txBody>
      </p:sp>
      <p:sp>
        <p:nvSpPr>
          <p:cNvPr id="11" name="Rectangle 10">
            <a:extLst>
              <a:ext uri="{FF2B5EF4-FFF2-40B4-BE49-F238E27FC236}">
                <a16:creationId xmlns:a16="http://schemas.microsoft.com/office/drawing/2014/main" id="{BB2F6622-1184-4639-A992-04D9078BB2E8}"/>
              </a:ext>
            </a:extLst>
          </p:cNvPr>
          <p:cNvSpPr/>
          <p:nvPr/>
        </p:nvSpPr>
        <p:spPr>
          <a:xfrm>
            <a:off x="1360769" y="3022680"/>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Dispatcher</a:t>
            </a:r>
          </a:p>
        </p:txBody>
      </p:sp>
      <p:sp>
        <p:nvSpPr>
          <p:cNvPr id="12" name="Rectangle 11">
            <a:extLst>
              <a:ext uri="{FF2B5EF4-FFF2-40B4-BE49-F238E27FC236}">
                <a16:creationId xmlns:a16="http://schemas.microsoft.com/office/drawing/2014/main" id="{F3168B2C-B682-4568-8C4A-4067575A3816}"/>
              </a:ext>
            </a:extLst>
          </p:cNvPr>
          <p:cNvSpPr/>
          <p:nvPr/>
        </p:nvSpPr>
        <p:spPr>
          <a:xfrm>
            <a:off x="1360769" y="3856817"/>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Research Scientist</a:t>
            </a:r>
          </a:p>
        </p:txBody>
      </p:sp>
      <p:sp>
        <p:nvSpPr>
          <p:cNvPr id="13" name="Rectangle 12">
            <a:extLst>
              <a:ext uri="{FF2B5EF4-FFF2-40B4-BE49-F238E27FC236}">
                <a16:creationId xmlns:a16="http://schemas.microsoft.com/office/drawing/2014/main" id="{6721CFA7-DA0E-4110-83E1-17631677A94C}"/>
              </a:ext>
            </a:extLst>
          </p:cNvPr>
          <p:cNvSpPr/>
          <p:nvPr/>
        </p:nvSpPr>
        <p:spPr>
          <a:xfrm>
            <a:off x="1360769" y="4690954"/>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Schools Lead</a:t>
            </a:r>
          </a:p>
        </p:txBody>
      </p:sp>
      <p:sp>
        <p:nvSpPr>
          <p:cNvPr id="14" name="Rectangle 13">
            <a:extLst>
              <a:ext uri="{FF2B5EF4-FFF2-40B4-BE49-F238E27FC236}">
                <a16:creationId xmlns:a16="http://schemas.microsoft.com/office/drawing/2014/main" id="{356D2CEC-9042-4DEC-9B82-DCE5DEA90EBE}"/>
              </a:ext>
            </a:extLst>
          </p:cNvPr>
          <p:cNvSpPr/>
          <p:nvPr/>
        </p:nvSpPr>
        <p:spPr>
          <a:xfrm>
            <a:off x="7743190" y="2816883"/>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00" dirty="0">
                <a:solidFill>
                  <a:schemeClr val="tx1">
                    <a:lumMod val="95000"/>
                    <a:lumOff val="5000"/>
                  </a:schemeClr>
                </a:solidFill>
              </a:rPr>
              <a:t>Speaking</a:t>
            </a:r>
          </a:p>
        </p:txBody>
      </p:sp>
      <p:sp>
        <p:nvSpPr>
          <p:cNvPr id="15" name="Rectangle 14">
            <a:extLst>
              <a:ext uri="{FF2B5EF4-FFF2-40B4-BE49-F238E27FC236}">
                <a16:creationId xmlns:a16="http://schemas.microsoft.com/office/drawing/2014/main" id="{B4356A21-14D6-40F8-B97B-7E2133974A52}"/>
              </a:ext>
            </a:extLst>
          </p:cNvPr>
          <p:cNvSpPr/>
          <p:nvPr/>
        </p:nvSpPr>
        <p:spPr>
          <a:xfrm>
            <a:off x="8103973" y="3497174"/>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Leadership</a:t>
            </a:r>
          </a:p>
        </p:txBody>
      </p:sp>
      <p:sp>
        <p:nvSpPr>
          <p:cNvPr id="16" name="Rectangle 15">
            <a:extLst>
              <a:ext uri="{FF2B5EF4-FFF2-40B4-BE49-F238E27FC236}">
                <a16:creationId xmlns:a16="http://schemas.microsoft.com/office/drawing/2014/main" id="{0DB47A8E-254F-4C4C-B4F9-1DFDC1DBBCCA}"/>
              </a:ext>
            </a:extLst>
          </p:cNvPr>
          <p:cNvSpPr/>
          <p:nvPr/>
        </p:nvSpPr>
        <p:spPr>
          <a:xfrm>
            <a:off x="8247483" y="4979570"/>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Aiming High</a:t>
            </a:r>
          </a:p>
        </p:txBody>
      </p:sp>
      <p:sp>
        <p:nvSpPr>
          <p:cNvPr id="17" name="Rectangle 16">
            <a:extLst>
              <a:ext uri="{FF2B5EF4-FFF2-40B4-BE49-F238E27FC236}">
                <a16:creationId xmlns:a16="http://schemas.microsoft.com/office/drawing/2014/main" id="{4791C5F2-D6CC-41F2-8D95-9DFCAB6A1786}"/>
              </a:ext>
            </a:extLst>
          </p:cNvPr>
          <p:cNvSpPr/>
          <p:nvPr/>
        </p:nvSpPr>
        <p:spPr>
          <a:xfrm>
            <a:off x="7833360" y="4234357"/>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Problem Solving</a:t>
            </a:r>
          </a:p>
        </p:txBody>
      </p:sp>
      <p:pic>
        <p:nvPicPr>
          <p:cNvPr id="18" name="Picture 17">
            <a:extLst>
              <a:ext uri="{FF2B5EF4-FFF2-40B4-BE49-F238E27FC236}">
                <a16:creationId xmlns:a16="http://schemas.microsoft.com/office/drawing/2014/main" id="{84257992-23AA-44B1-B0F9-0920B974C9F5}"/>
              </a:ext>
            </a:extLst>
          </p:cNvPr>
          <p:cNvPicPr>
            <a:picLocks noChangeAspect="1"/>
          </p:cNvPicPr>
          <p:nvPr/>
        </p:nvPicPr>
        <p:blipFill rotWithShape="1">
          <a:blip r:embed="rId5"/>
          <a:srcRect l="44380" t="26183" r="26870" b="23655"/>
          <a:stretch/>
        </p:blipFill>
        <p:spPr>
          <a:xfrm>
            <a:off x="5257385" y="3856817"/>
            <a:ext cx="839797" cy="778414"/>
          </a:xfrm>
          <a:prstGeom prst="rect">
            <a:avLst/>
          </a:prstGeom>
        </p:spPr>
      </p:pic>
      <p:pic>
        <p:nvPicPr>
          <p:cNvPr id="19" name="Picture 18">
            <a:extLst>
              <a:ext uri="{FF2B5EF4-FFF2-40B4-BE49-F238E27FC236}">
                <a16:creationId xmlns:a16="http://schemas.microsoft.com/office/drawing/2014/main" id="{3E92C79E-A732-48D0-8298-71EDB21EE4AB}"/>
              </a:ext>
            </a:extLst>
          </p:cNvPr>
          <p:cNvPicPr>
            <a:picLocks noChangeAspect="1"/>
          </p:cNvPicPr>
          <p:nvPr/>
        </p:nvPicPr>
        <p:blipFill rotWithShape="1">
          <a:blip r:embed="rId6"/>
          <a:srcRect l="22545" t="28440" r="48336" b="22594"/>
          <a:stretch/>
        </p:blipFill>
        <p:spPr>
          <a:xfrm>
            <a:off x="5244843" y="1406891"/>
            <a:ext cx="839797" cy="750244"/>
          </a:xfrm>
          <a:prstGeom prst="rect">
            <a:avLst/>
          </a:prstGeom>
        </p:spPr>
      </p:pic>
      <p:pic>
        <p:nvPicPr>
          <p:cNvPr id="20" name="Picture 19">
            <a:extLst>
              <a:ext uri="{FF2B5EF4-FFF2-40B4-BE49-F238E27FC236}">
                <a16:creationId xmlns:a16="http://schemas.microsoft.com/office/drawing/2014/main" id="{BB795764-8255-415B-A561-4E2442C264BE}"/>
              </a:ext>
            </a:extLst>
          </p:cNvPr>
          <p:cNvPicPr>
            <a:picLocks noChangeAspect="1"/>
          </p:cNvPicPr>
          <p:nvPr/>
        </p:nvPicPr>
        <p:blipFill rotWithShape="1">
          <a:blip r:embed="rId7"/>
          <a:srcRect l="43603" t="26550" r="24607" b="17293"/>
          <a:stretch/>
        </p:blipFill>
        <p:spPr>
          <a:xfrm>
            <a:off x="5260401" y="3022681"/>
            <a:ext cx="824239" cy="773498"/>
          </a:xfrm>
          <a:prstGeom prst="rect">
            <a:avLst/>
          </a:prstGeom>
        </p:spPr>
      </p:pic>
      <p:pic>
        <p:nvPicPr>
          <p:cNvPr id="21" name="Picture 20">
            <a:extLst>
              <a:ext uri="{FF2B5EF4-FFF2-40B4-BE49-F238E27FC236}">
                <a16:creationId xmlns:a16="http://schemas.microsoft.com/office/drawing/2014/main" id="{016217F7-CEA8-4A9F-95D8-A4C147679B0D}"/>
              </a:ext>
            </a:extLst>
          </p:cNvPr>
          <p:cNvPicPr>
            <a:picLocks noChangeAspect="1"/>
          </p:cNvPicPr>
          <p:nvPr/>
        </p:nvPicPr>
        <p:blipFill rotWithShape="1">
          <a:blip r:embed="rId8"/>
          <a:srcRect l="41395" t="28629" r="25563" b="16203"/>
          <a:stretch/>
        </p:blipFill>
        <p:spPr>
          <a:xfrm>
            <a:off x="5252241" y="2222770"/>
            <a:ext cx="832400" cy="738344"/>
          </a:xfrm>
          <a:prstGeom prst="rect">
            <a:avLst/>
          </a:prstGeom>
        </p:spPr>
      </p:pic>
      <p:pic>
        <p:nvPicPr>
          <p:cNvPr id="22" name="Picture Placeholder 9" descr="A person standing posing for the camera&#10;&#10;Description automatically generated">
            <a:extLst>
              <a:ext uri="{FF2B5EF4-FFF2-40B4-BE49-F238E27FC236}">
                <a16:creationId xmlns:a16="http://schemas.microsoft.com/office/drawing/2014/main" id="{063236F4-228B-4A73-B44B-4AF2BDFCDE88}"/>
              </a:ext>
            </a:extLst>
          </p:cNvPr>
          <p:cNvPicPr>
            <a:picLocks noChangeAspect="1"/>
          </p:cNvPicPr>
          <p:nvPr/>
        </p:nvPicPr>
        <p:blipFill rotWithShape="1">
          <a:blip r:embed="rId9"/>
          <a:srcRect l="17514" r="46245" b="36687"/>
          <a:stretch/>
        </p:blipFill>
        <p:spPr>
          <a:xfrm>
            <a:off x="5276523" y="4702799"/>
            <a:ext cx="791993" cy="778414"/>
          </a:xfrm>
          <a:prstGeom prst="rect">
            <a:avLst/>
          </a:prstGeom>
        </p:spPr>
      </p:pic>
    </p:spTree>
    <p:extLst>
      <p:ext uri="{BB962C8B-B14F-4D97-AF65-F5344CB8AC3E}">
        <p14:creationId xmlns:p14="http://schemas.microsoft.com/office/powerpoint/2010/main" val="354970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0181 0.00277 L -0.15508 -0.3125 " pathEditMode="relative" rAng="0" ptsTypes="AA">
                                      <p:cBhvr>
                                        <p:cTn id="6" dur="2000" fill="hold"/>
                                        <p:tgtEl>
                                          <p:spTgt spid="15"/>
                                        </p:tgtEl>
                                        <p:attrNameLst>
                                          <p:attrName>ppt_x</p:attrName>
                                          <p:attrName>ppt_y</p:attrName>
                                        </p:attrNameLst>
                                      </p:cBhvr>
                                      <p:rCtr x="-6849" y="-1576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4.81481E-6 L -0.17058 0.02453 " pathEditMode="relative" rAng="0" ptsTypes="AA">
                                      <p:cBhvr>
                                        <p:cTn id="10" dur="2000" fill="hold"/>
                                        <p:tgtEl>
                                          <p:spTgt spid="5"/>
                                        </p:tgtEl>
                                        <p:attrNameLst>
                                          <p:attrName>ppt_x</p:attrName>
                                          <p:attrName>ppt_y</p:attrName>
                                        </p:attrNameLst>
                                      </p:cBhvr>
                                      <p:rCtr x="-8529" y="122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0065 -2.96296E-6 L -0.12513 0.03033 " pathEditMode="relative" rAng="0" ptsTypes="AA">
                                      <p:cBhvr>
                                        <p:cTn id="14" dur="2000" fill="hold"/>
                                        <p:tgtEl>
                                          <p:spTgt spid="14"/>
                                        </p:tgtEl>
                                        <p:attrNameLst>
                                          <p:attrName>ppt_x</p:attrName>
                                          <p:attrName>ppt_y</p:attrName>
                                        </p:attrNameLst>
                                      </p:cBhvr>
                                      <p:rCtr x="-6224" y="150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03 4.07407E-6 L -0.13243 -0.0551 " pathEditMode="relative" rAng="0" ptsTypes="AA">
                                      <p:cBhvr>
                                        <p:cTn id="18" dur="2000" fill="hold"/>
                                        <p:tgtEl>
                                          <p:spTgt spid="17"/>
                                        </p:tgtEl>
                                        <p:attrNameLst>
                                          <p:attrName>ppt_x</p:attrName>
                                          <p:attrName>ppt_y</p:attrName>
                                        </p:attrNameLst>
                                      </p:cBhvr>
                                      <p:rCtr x="-6471" y="-2755"/>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2.08333E-7 -7.40741E-7 L -0.16641 -0.03958 " pathEditMode="relative" rAng="0" ptsTypes="AA">
                                      <p:cBhvr>
                                        <p:cTn id="22" dur="2000" fill="hold"/>
                                        <p:tgtEl>
                                          <p:spTgt spid="16"/>
                                        </p:tgtEl>
                                        <p:attrNameLst>
                                          <p:attrName>ppt_x</p:attrName>
                                          <p:attrName>ppt_y</p:attrName>
                                        </p:attrNameLst>
                                      </p:cBhvr>
                                      <p:rCtr x="-832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East Sussex </a:t>
            </a:r>
            <a:r>
              <a:rPr lang="en-GB" sz="2000" dirty="0">
                <a:hlinkClick r:id="rId6"/>
              </a:rPr>
              <a:t>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4926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Creativity be?</a:t>
            </a:r>
          </a:p>
          <a:p>
            <a:pPr marL="457200" indent="-457200">
              <a:buAutoNum type="arabicPeriod"/>
            </a:pPr>
            <a:r>
              <a:rPr lang="en-GB" dirty="0"/>
              <a:t>How many sectors did you see represented in the video?</a:t>
            </a:r>
          </a:p>
          <a:p>
            <a:pPr marL="457200" indent="-457200">
              <a:buAutoNum type="arabicPeriod"/>
            </a:pPr>
            <a:r>
              <a:rPr lang="en-GB" dirty="0"/>
              <a:t>Why is creativity important in the different work settings?</a:t>
            </a:r>
          </a:p>
          <a:p>
            <a:pPr marL="457200" indent="-457200">
              <a:buAutoNum type="arabicPeriod"/>
            </a:pPr>
            <a:r>
              <a:rPr lang="en-GB" dirty="0"/>
              <a:t>How is creativity as a skill, used in the workplace?</a:t>
            </a:r>
          </a:p>
          <a:p>
            <a:pPr marL="457200" indent="-457200">
              <a:buAutoNum type="arabicPeriod"/>
            </a:pPr>
            <a:r>
              <a:rPr lang="en-GB" dirty="0"/>
              <a:t>When do you use</a:t>
            </a:r>
            <a:r>
              <a:rPr lang="en-GB" i="1" dirty="0"/>
              <a:t> your </a:t>
            </a:r>
            <a:r>
              <a:rPr lang="en-GB" dirty="0"/>
              <a:t>creativity 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3" descr="A close up of a logo&#10;&#10;Description automatically generated">
            <a:extLst>
              <a:ext uri="{FF2B5EF4-FFF2-40B4-BE49-F238E27FC236}">
                <a16:creationId xmlns:a16="http://schemas.microsoft.com/office/drawing/2014/main" id="{D0ED57E8-CDDE-4E68-9EEE-E6A07BEF4A2C}"/>
              </a:ext>
            </a:extLst>
          </p:cNvPr>
          <p:cNvPicPr>
            <a:picLocks noGrp="1" noChangeAspect="1"/>
          </p:cNvPicPr>
          <p:nvPr>
            <p:ph type="pic" sz="quarter" idx="14"/>
          </p:nvPr>
        </p:nvPicPr>
        <p:blipFill>
          <a:blip r:embed="rId5"/>
          <a:srcRect t="9612" b="9612"/>
          <a:stretch>
            <a:fillRect/>
          </a:stretch>
        </p:blipFill>
        <p:spPr>
          <a:xfrm>
            <a:off x="8845056" y="2675333"/>
            <a:ext cx="3106628" cy="2509431"/>
          </a:xfrm>
        </p:spPr>
      </p:pic>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Creativity in East Sussex, a Secondary Skills Video">
            <a:hlinkClick r:id="" action="ppaction://media"/>
            <a:extLst>
              <a:ext uri="{FF2B5EF4-FFF2-40B4-BE49-F238E27FC236}">
                <a16:creationId xmlns:a16="http://schemas.microsoft.com/office/drawing/2014/main" id="{C5E981E5-659A-4190-AA30-C28E38883E07}"/>
              </a:ext>
            </a:extLst>
          </p:cNvPr>
          <p:cNvPicPr>
            <a:picLocks noRot="1" noChangeAspect="1"/>
          </p:cNvPicPr>
          <p:nvPr>
            <a:videoFile r:link="rId1"/>
          </p:nvPr>
        </p:nvPicPr>
        <p:blipFill>
          <a:blip r:embed="rId6"/>
          <a:stretch>
            <a:fillRect/>
          </a:stretch>
        </p:blipFill>
        <p:spPr>
          <a:xfrm>
            <a:off x="1930400" y="457200"/>
            <a:ext cx="8331200" cy="4686300"/>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57394018-6497-48B9-AD80-2D3411F7C06D}"/>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 and Construction</a:t>
            </a:r>
          </a:p>
        </p:txBody>
      </p:sp>
    </p:spTree>
    <p:extLst>
      <p:ext uri="{BB962C8B-B14F-4D97-AF65-F5344CB8AC3E}">
        <p14:creationId xmlns:p14="http://schemas.microsoft.com/office/powerpoint/2010/main" val="8894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Operations Manager</a:t>
            </a:r>
          </a:p>
        </p:txBody>
      </p:sp>
      <p:sp>
        <p:nvSpPr>
          <p:cNvPr id="3" name="Text Placeholder 2"/>
          <p:cNvSpPr>
            <a:spLocks noGrp="1"/>
          </p:cNvSpPr>
          <p:nvPr>
            <p:ph type="body" sz="quarter" idx="11"/>
          </p:nvPr>
        </p:nvSpPr>
        <p:spPr>
          <a:xfrm>
            <a:off x="1194141" y="1175642"/>
            <a:ext cx="4286886" cy="461732"/>
          </a:xfrm>
        </p:spPr>
        <p:txBody>
          <a:bodyPr/>
          <a:lstStyle/>
          <a:p>
            <a:r>
              <a:rPr lang="en-US" sz="3200" dirty="0"/>
              <a:t>Why is creativity important in my job?</a:t>
            </a:r>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dirty="0"/>
              <a:t>It helps us create new products</a:t>
            </a:r>
          </a:p>
          <a:p>
            <a:pPr marL="342900" indent="-342900">
              <a:buFont typeface="Arial" panose="020B0604020202020204" pitchFamily="34" charset="0"/>
              <a:buChar char="•"/>
            </a:pPr>
            <a:r>
              <a:rPr lang="en-US" dirty="0"/>
              <a:t>These can be even more environmentally friendly than other products used in East Sussex</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icture containing orange, person, outdoor, boy&#10;&#10;Description automatically generated">
            <a:extLst>
              <a:ext uri="{FF2B5EF4-FFF2-40B4-BE49-F238E27FC236}">
                <a16:creationId xmlns:a16="http://schemas.microsoft.com/office/drawing/2014/main" id="{D942C722-BE5C-486B-A009-FC7DA87C7612}"/>
              </a:ext>
            </a:extLst>
          </p:cNvPr>
          <p:cNvPicPr>
            <a:picLocks noGrp="1" noChangeAspect="1"/>
          </p:cNvPicPr>
          <p:nvPr>
            <p:ph type="pic" sz="quarter" idx="13"/>
          </p:nvPr>
        </p:nvPicPr>
        <p:blipFill>
          <a:blip r:embed="rId5"/>
          <a:srcRect l="12214" r="12214"/>
          <a:stretch>
            <a:fillRect/>
          </a:stretch>
        </p:blipFill>
        <p:spPr>
          <a:xfrm>
            <a:off x="6005513" y="1593850"/>
            <a:ext cx="5165725" cy="3844925"/>
          </a:xfrm>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1766855"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2DDD5C2E-A314-4776-A9CE-EC4AE7584EC5}"/>
              </a:ext>
            </a:extLst>
          </p:cNvPr>
          <p:cNvSpPr txBox="1">
            <a:spLocks/>
          </p:cNvSpPr>
          <p:nvPr/>
        </p:nvSpPr>
        <p:spPr>
          <a:xfrm>
            <a:off x="513750" y="4461419"/>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AC59EF-D5D2-4F57-8AAC-270ADCF89425}"/>
              </a:ext>
            </a:extLst>
          </p:cNvPr>
          <p:cNvSpPr>
            <a:spLocks noGrp="1"/>
          </p:cNvSpPr>
          <p:nvPr>
            <p:ph type="body" sz="quarter" idx="10"/>
          </p:nvPr>
        </p:nvSpPr>
        <p:spPr/>
        <p:txBody>
          <a:bodyPr/>
          <a:lstStyle/>
          <a:p>
            <a:r>
              <a:rPr lang="en-GB" dirty="0"/>
              <a:t>Dispatcher</a:t>
            </a:r>
          </a:p>
        </p:txBody>
      </p:sp>
      <p:sp>
        <p:nvSpPr>
          <p:cNvPr id="3" name="Text Placeholder 2">
            <a:extLst>
              <a:ext uri="{FF2B5EF4-FFF2-40B4-BE49-F238E27FC236}">
                <a16:creationId xmlns:a16="http://schemas.microsoft.com/office/drawing/2014/main" id="{BB40DB43-5AA5-4C11-AC92-6D646F77202C}"/>
              </a:ext>
            </a:extLst>
          </p:cNvPr>
          <p:cNvSpPr>
            <a:spLocks noGrp="1"/>
          </p:cNvSpPr>
          <p:nvPr>
            <p:ph type="body" sz="quarter" idx="11"/>
          </p:nvPr>
        </p:nvSpPr>
        <p:spPr>
          <a:xfrm>
            <a:off x="1273653" y="1187629"/>
            <a:ext cx="4286886" cy="461732"/>
          </a:xfrm>
        </p:spPr>
        <p:txBody>
          <a:bodyPr/>
          <a:lstStyle/>
          <a:p>
            <a:r>
              <a:rPr lang="en-US" dirty="0"/>
              <a:t>Why is creativity important in my job?</a:t>
            </a:r>
          </a:p>
          <a:p>
            <a:endParaRPr lang="en-GB" dirty="0"/>
          </a:p>
        </p:txBody>
      </p:sp>
      <p:pic>
        <p:nvPicPr>
          <p:cNvPr id="11" name="Picture Placeholder 10" descr="A person wearing glasses&#10;&#10;Description automatically generated">
            <a:extLst>
              <a:ext uri="{FF2B5EF4-FFF2-40B4-BE49-F238E27FC236}">
                <a16:creationId xmlns:a16="http://schemas.microsoft.com/office/drawing/2014/main" id="{816D2D67-DD7E-4A80-86F1-0A2AE2BB0E39}"/>
              </a:ext>
            </a:extLst>
          </p:cNvPr>
          <p:cNvPicPr>
            <a:picLocks noGrp="1" noChangeAspect="1"/>
          </p:cNvPicPr>
          <p:nvPr>
            <p:ph type="pic" sz="quarter" idx="13"/>
          </p:nvPr>
        </p:nvPicPr>
        <p:blipFill>
          <a:blip r:embed="rId2"/>
          <a:srcRect t="1515" b="1515"/>
          <a:stretch>
            <a:fillRect/>
          </a:stretch>
        </p:blipFill>
        <p:spPr/>
      </p:pic>
      <p:sp>
        <p:nvSpPr>
          <p:cNvPr id="5" name="Text Placeholder 4">
            <a:extLst>
              <a:ext uri="{FF2B5EF4-FFF2-40B4-BE49-F238E27FC236}">
                <a16:creationId xmlns:a16="http://schemas.microsoft.com/office/drawing/2014/main" id="{D9FC3E1A-3216-4C62-9AEC-6B6259FF17DD}"/>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I need to consider everything that is going on around me not just what’s obvious</a:t>
            </a:r>
          </a:p>
          <a:p>
            <a:endParaRPr lang="en-GB" dirty="0"/>
          </a:p>
        </p:txBody>
      </p:sp>
      <p:pic>
        <p:nvPicPr>
          <p:cNvPr id="8" name="Picture 7" descr="A close up of a sign&#10;&#10;Description automatically generated">
            <a:extLst>
              <a:ext uri="{FF2B5EF4-FFF2-40B4-BE49-F238E27FC236}">
                <a16:creationId xmlns:a16="http://schemas.microsoft.com/office/drawing/2014/main" id="{B6625670-CAD9-45F6-BB17-5DFCDA57AF2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92A8F9F7-F8D9-4ADB-B59F-BC7C3F6385AC}"/>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25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91f71b9-b64f-4844-8bf8-0e85b55a74e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8658EC-1024-4055-805E-537052E947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3.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4.xml><?xml version="1.0" encoding="utf-8"?>
<ds:datastoreItem xmlns:ds="http://schemas.openxmlformats.org/officeDocument/2006/customXml" ds:itemID="{F8D9D86B-71E5-4B2A-ADA2-EBE75C7DAB2D}">
  <ds:schemaRefs>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2808</TotalTime>
  <Words>1197</Words>
  <Application>Microsoft Office PowerPoint</Application>
  <PresentationFormat>Widescreen</PresentationFormat>
  <Paragraphs>158</Paragraphs>
  <Slides>19</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vt:lpstr>
      <vt:lpstr>Calibri Light</vt:lpstr>
      <vt:lpstr>Century Gothic</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Henrietta Still</cp:lastModifiedBy>
  <cp:revision>32</cp:revision>
  <dcterms:created xsi:type="dcterms:W3CDTF">2020-03-30T12:59:08Z</dcterms:created>
  <dcterms:modified xsi:type="dcterms:W3CDTF">2020-10-28T09:52:39Z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