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2" r:id="rId6"/>
    <p:sldMasterId id="2147483658" r:id="rId7"/>
  </p:sldMasterIdLst>
  <p:notesMasterIdLst>
    <p:notesMasterId r:id="rId29"/>
  </p:notesMasterIdLst>
  <p:handoutMasterIdLst>
    <p:handoutMasterId r:id="rId30"/>
  </p:handoutMasterIdLst>
  <p:sldIdLst>
    <p:sldId id="313" r:id="rId8"/>
    <p:sldId id="320" r:id="rId9"/>
    <p:sldId id="319" r:id="rId10"/>
    <p:sldId id="321" r:id="rId11"/>
    <p:sldId id="317" r:id="rId12"/>
    <p:sldId id="279" r:id="rId13"/>
    <p:sldId id="311" r:id="rId14"/>
    <p:sldId id="280" r:id="rId15"/>
    <p:sldId id="303" r:id="rId16"/>
    <p:sldId id="282" r:id="rId17"/>
    <p:sldId id="312" r:id="rId18"/>
    <p:sldId id="287" r:id="rId19"/>
    <p:sldId id="310" r:id="rId20"/>
    <p:sldId id="289" r:id="rId21"/>
    <p:sldId id="304" r:id="rId22"/>
    <p:sldId id="291" r:id="rId23"/>
    <p:sldId id="273" r:id="rId24"/>
    <p:sldId id="322" r:id="rId25"/>
    <p:sldId id="309" r:id="rId26"/>
    <p:sldId id="318"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F00"/>
    <a:srgbClr val="E9B562"/>
    <a:srgbClr val="F7B01E"/>
    <a:srgbClr val="EE6E50"/>
    <a:srgbClr val="006CB2"/>
    <a:srgbClr val="535E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89" autoAdjust="0"/>
    <p:restoredTop sz="81622" autoAdjust="0"/>
  </p:normalViewPr>
  <p:slideViewPr>
    <p:cSldViewPr snapToGrid="0" snapToObjects="1">
      <p:cViewPr varScale="1">
        <p:scale>
          <a:sx n="85" d="100"/>
          <a:sy n="85" d="100"/>
        </p:scale>
        <p:origin x="84"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10/28/2020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5EC08-9F16-43F4-B9CB-64641636630E}" type="datetimeFigureOut">
              <a:rPr lang="en-GB" smtClean="0"/>
              <a:t>28/10/2020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174EC-D9C5-4B7E-88D2-93955DF9B94C}" type="slidenum">
              <a:rPr lang="en-GB" smtClean="0"/>
              <a:t>‹#›</a:t>
            </a:fld>
            <a:endParaRPr lang="en-GB"/>
          </a:p>
        </p:txBody>
      </p:sp>
    </p:spTree>
    <p:extLst>
      <p:ext uri="{BB962C8B-B14F-4D97-AF65-F5344CB8AC3E}">
        <p14:creationId xmlns:p14="http://schemas.microsoft.com/office/powerpoint/2010/main" val="354128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killsbuilder.org/framework-ol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ospects.ac.uk/jobs-and-work-experience/job-secto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 hope these are useful to extend learning around this activity. Feel free to use these, or make a copy and edit as you wish. The resources are designed to support you and your school in achieving benchmarks 3 / 5 and 6, see last slide for additional activities and suggestions.</a:t>
            </a:r>
          </a:p>
          <a:p>
            <a:endParaRPr lang="en-GB" dirty="0"/>
          </a:p>
          <a:p>
            <a:r>
              <a:rPr lang="en-GB" sz="1200" b="1" i="0" u="none" strike="noStrike" kern="1200" dirty="0">
                <a:solidFill>
                  <a:schemeClr val="tx1"/>
                </a:solidFill>
                <a:effectLst/>
                <a:latin typeface="+mn-lt"/>
                <a:ea typeface="+mn-ea"/>
                <a:cs typeface="+mn-cs"/>
              </a:rPr>
              <a:t>Transform essential skills</a:t>
            </a:r>
          </a:p>
          <a:p>
            <a:r>
              <a:rPr lang="en-GB" sz="1200" b="0" i="0" u="none" strike="noStrike" kern="1200" dirty="0">
                <a:solidFill>
                  <a:schemeClr val="tx1"/>
                </a:solidFill>
                <a:effectLst/>
                <a:latin typeface="+mn-lt"/>
                <a:ea typeface="+mn-ea"/>
                <a:cs typeface="+mn-cs"/>
              </a:rPr>
              <a:t>We have been inspired by the Essential Skills Framework, to bring you a series of videos of local East Sussex employers exploring how they use essential skills in their jobs and sectors.</a:t>
            </a:r>
          </a:p>
          <a:p>
            <a:r>
              <a:rPr lang="en-GB" sz="1200" b="0" i="0" u="none" strike="noStrike"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hlinkClick r:id="rId3"/>
              </a:rPr>
              <a:t>Skills Builder Universal Framework</a:t>
            </a:r>
            <a:r>
              <a:rPr lang="en-GB" sz="1200" b="0" i="0" u="none" strike="noStrike" kern="1200" dirty="0">
                <a:solidFill>
                  <a:schemeClr val="tx1"/>
                </a:solidFill>
                <a:effectLst/>
                <a:latin typeface="+mn-lt"/>
                <a:ea typeface="+mn-ea"/>
                <a:cs typeface="+mn-cs"/>
              </a:rPr>
              <a:t> provides the </a:t>
            </a:r>
            <a:r>
              <a:rPr lang="en-GB" sz="1200" b="1" i="0" u="none" strike="noStrike" kern="1200" dirty="0">
                <a:solidFill>
                  <a:schemeClr val="tx1"/>
                </a:solidFill>
                <a:effectLst/>
                <a:latin typeface="+mn-lt"/>
                <a:ea typeface="+mn-ea"/>
                <a:cs typeface="+mn-cs"/>
              </a:rPr>
              <a:t>national standard for teaching essential skills</a:t>
            </a:r>
            <a:r>
              <a:rPr lang="en-GB" sz="1200" b="0" i="0" u="none" strike="noStrike" kern="1200" dirty="0">
                <a:solidFill>
                  <a:schemeClr val="tx1"/>
                </a:solidFill>
                <a:effectLst/>
                <a:latin typeface="+mn-lt"/>
                <a:ea typeface="+mn-ea"/>
                <a:cs typeface="+mn-cs"/>
              </a:rPr>
              <a:t>. It breaks each skill into steps, supporting progress for students of all ages and abilities - including those with special educational needs.</a:t>
            </a:r>
          </a:p>
          <a:p>
            <a:endParaRPr lang="en-GB" dirty="0"/>
          </a:p>
          <a:p>
            <a:r>
              <a:rPr lang="en-GB" sz="1200" b="1" i="0" u="none" strike="noStrike" kern="1200" dirty="0">
                <a:solidFill>
                  <a:schemeClr val="tx1"/>
                </a:solidFill>
                <a:effectLst/>
                <a:latin typeface="+mn-lt"/>
                <a:ea typeface="+mn-ea"/>
                <a:cs typeface="+mn-cs"/>
              </a:rPr>
              <a:t>Staying Positive </a:t>
            </a:r>
          </a:p>
          <a:p>
            <a:r>
              <a:rPr lang="en-GB" sz="1200" b="0" i="0" u="none" strike="noStrike" kern="1200" dirty="0">
                <a:solidFill>
                  <a:schemeClr val="tx1"/>
                </a:solidFill>
                <a:effectLst/>
                <a:latin typeface="+mn-lt"/>
                <a:ea typeface="+mn-ea"/>
                <a:cs typeface="+mn-cs"/>
              </a:rPr>
              <a:t>The ability to use tactics and strategies to overcome setbacks and achieve goals</a:t>
            </a:r>
          </a:p>
          <a:p>
            <a:r>
              <a:rPr lang="en-GB" sz="1200" b="0" i="0" u="none" strike="noStrike" kern="1200" dirty="0">
                <a:solidFill>
                  <a:schemeClr val="tx1"/>
                </a:solidFill>
                <a:effectLst/>
                <a:latin typeface="+mn-lt"/>
                <a:ea typeface="+mn-ea"/>
                <a:cs typeface="+mn-cs"/>
              </a:rPr>
              <a:t>This skill is all about individuals being equipped to manage their emotions effectively and being able to remain motivated, and ultimately to motivate others, even when facing setbacks.</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NOTE: Ahead of this lesson you may have wanted to deliver an assembly on this skill. See these free assemblies from </a:t>
            </a:r>
            <a:r>
              <a:rPr lang="en-GB" sz="1200" b="0" i="0" u="none" strike="noStrike" kern="1200" dirty="0" err="1">
                <a:solidFill>
                  <a:schemeClr val="tx1"/>
                </a:solidFill>
                <a:effectLst/>
                <a:latin typeface="+mn-lt"/>
                <a:ea typeface="+mn-ea"/>
                <a:cs typeface="+mn-cs"/>
              </a:rPr>
              <a:t>SkillsBuilder</a:t>
            </a:r>
            <a:r>
              <a:rPr lang="en-GB" sz="1200" b="0" i="0" u="none" strike="noStrike" kern="1200" dirty="0">
                <a:solidFill>
                  <a:schemeClr val="tx1"/>
                </a:solidFill>
                <a:effectLst/>
                <a:latin typeface="+mn-lt"/>
                <a:ea typeface="+mn-ea"/>
                <a:cs typeface="+mn-cs"/>
              </a:rPr>
              <a:t>:</a:t>
            </a:r>
          </a:p>
          <a:p>
            <a:r>
              <a:rPr lang="en-GB" dirty="0"/>
              <a:t>https://hub.skillsbuilder.org/resources/?q=assembly?NSD</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a:t>
            </a:fld>
            <a:endParaRPr lang="en-GB"/>
          </a:p>
        </p:txBody>
      </p:sp>
    </p:spTree>
    <p:extLst>
      <p:ext uri="{BB962C8B-B14F-4D97-AF65-F5344CB8AC3E}">
        <p14:creationId xmlns:p14="http://schemas.microsoft.com/office/powerpoint/2010/main" val="389937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From &lt;</a:t>
            </a:r>
            <a:r>
              <a:rPr lang="en-GB" i="1" dirty="0">
                <a:hlinkClick r:id="rId3"/>
              </a:rPr>
              <a:t>https://www.prospects.ac.uk/jobs-and-work-experience/job-sectors</a:t>
            </a:r>
            <a:r>
              <a:rPr lang="en-GB" i="1" dirty="0"/>
              <a:t>&gt; </a:t>
            </a:r>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a:t>
            </a:fld>
            <a:endParaRPr lang="en-GB"/>
          </a:p>
        </p:txBody>
      </p:sp>
    </p:spTree>
    <p:extLst>
      <p:ext uri="{BB962C8B-B14F-4D97-AF65-F5344CB8AC3E}">
        <p14:creationId xmlns:p14="http://schemas.microsoft.com/office/powerpoint/2010/main" val="8421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LMI is </a:t>
            </a:r>
            <a:r>
              <a:rPr lang="en-GB" sz="1200" i="1" kern="1200" dirty="0">
                <a:solidFill>
                  <a:schemeClr val="tx1"/>
                </a:solidFill>
                <a:effectLst/>
                <a:latin typeface="+mn-lt"/>
                <a:ea typeface="+mn-ea"/>
                <a:cs typeface="+mn-cs"/>
              </a:rPr>
              <a:t>pivotal</a:t>
            </a:r>
            <a:r>
              <a:rPr lang="en-GB" sz="1200" kern="1200" dirty="0">
                <a:solidFill>
                  <a:schemeClr val="tx1"/>
                </a:solidFill>
                <a:effectLst/>
                <a:latin typeface="+mn-lt"/>
                <a:ea typeface="+mn-ea"/>
                <a:cs typeface="+mn-cs"/>
              </a:rPr>
              <a:t> to effective careers practice because high quality, impartial, current, expert knowledge about the labour market distinguishes careers support from other types of helping.</a:t>
            </a:r>
          </a:p>
          <a:p>
            <a:pPr fontAlgn="base"/>
            <a:r>
              <a:rPr lang="en-GB" sz="1200" kern="1200" dirty="0">
                <a:solidFill>
                  <a:schemeClr val="tx1"/>
                </a:solidFill>
                <a:effectLst/>
                <a:latin typeface="+mn-lt"/>
                <a:ea typeface="+mn-ea"/>
                <a:cs typeface="+mn-cs"/>
              </a:rPr>
              <a:t>A careers practitioner or teacher is likely to use LMI every time they interact with someone seeking help. Questions about course choice, self-employment, how much money could be earned in a particular job, where the local job vacancies can be found, what will the ‘hot jobs’ be when they leave education? None of these questions or issues could be addressed without LMI. LMI can help to demystify the world of work and can help individuals achieve their career goals.</a:t>
            </a:r>
          </a:p>
          <a:p>
            <a:pPr fontAlgn="base"/>
            <a:r>
              <a:rPr lang="en-GB" sz="1200" kern="1200" dirty="0">
                <a:solidFill>
                  <a:schemeClr val="tx1"/>
                </a:solidFill>
                <a:effectLst/>
                <a:latin typeface="+mn-lt"/>
                <a:ea typeface="+mn-ea"/>
                <a:cs typeface="+mn-cs"/>
              </a:rPr>
              <a:t>In summary, LMI provides the knowledge and understanding of how the labour market functions and is crucial for making sense of changing economic circumstances. It can also help when thinking about what the future might hold, so can support career decision making.</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3</a:t>
            </a:fld>
            <a:endParaRPr lang="en-GB"/>
          </a:p>
        </p:txBody>
      </p:sp>
    </p:spTree>
    <p:extLst>
      <p:ext uri="{BB962C8B-B14F-4D97-AF65-F5344CB8AC3E}">
        <p14:creationId xmlns:p14="http://schemas.microsoft.com/office/powerpoint/2010/main" val="406013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are some suggested answers which can also be seen by watching the video</a:t>
            </a:r>
          </a:p>
          <a:p>
            <a:endParaRPr lang="en-GB" b="0" dirty="0"/>
          </a:p>
          <a:p>
            <a:r>
              <a:rPr lang="en-GB" b="0" dirty="0"/>
              <a:t>1. </a:t>
            </a:r>
            <a:r>
              <a:rPr lang="en-GB" sz="1200" b="1" i="0" u="none" strike="noStrike" kern="1200" dirty="0">
                <a:solidFill>
                  <a:schemeClr val="tx1"/>
                </a:solidFill>
                <a:effectLst/>
                <a:latin typeface="+mn-lt"/>
                <a:ea typeface="+mn-ea"/>
                <a:cs typeface="+mn-cs"/>
              </a:rPr>
              <a:t>Staying Positive </a:t>
            </a:r>
          </a:p>
          <a:p>
            <a:r>
              <a:rPr lang="en-GB" sz="1200" b="0" i="0" u="none" strike="noStrike" kern="1200" dirty="0">
                <a:solidFill>
                  <a:schemeClr val="tx1"/>
                </a:solidFill>
                <a:effectLst/>
                <a:latin typeface="+mn-lt"/>
                <a:ea typeface="+mn-ea"/>
                <a:cs typeface="+mn-cs"/>
              </a:rPr>
              <a:t>The ability to use tactics and strategies to overcome setbacks and achieve goals</a:t>
            </a:r>
          </a:p>
          <a:p>
            <a:r>
              <a:rPr lang="en-GB" sz="1200" b="0" i="0" u="none" strike="noStrike" kern="1200" dirty="0">
                <a:solidFill>
                  <a:schemeClr val="tx1"/>
                </a:solidFill>
                <a:effectLst/>
                <a:latin typeface="+mn-lt"/>
                <a:ea typeface="+mn-ea"/>
                <a:cs typeface="+mn-cs"/>
              </a:rPr>
              <a:t>This skill is all about individuals being equipped to manage their emotions effectively and being able to remain motivated, and ultimately to motivate others, even when facing setbacks.</a:t>
            </a:r>
          </a:p>
          <a:p>
            <a:r>
              <a:rPr lang="en-GB" sz="1200" b="0" i="0" u="none" strike="noStrike" kern="1200" dirty="0">
                <a:solidFill>
                  <a:schemeClr val="tx1"/>
                </a:solidFill>
                <a:effectLst/>
                <a:latin typeface="+mn-lt"/>
                <a:ea typeface="+mn-ea"/>
                <a:cs typeface="+mn-cs"/>
              </a:rPr>
              <a:t>2. See following slides</a:t>
            </a:r>
          </a:p>
          <a:p>
            <a:r>
              <a:rPr lang="en-GB" sz="1200" b="0" i="0" u="none" strike="noStrike" kern="1200" dirty="0">
                <a:solidFill>
                  <a:schemeClr val="tx1"/>
                </a:solidFill>
                <a:effectLst/>
                <a:latin typeface="+mn-lt"/>
                <a:ea typeface="+mn-ea"/>
                <a:cs typeface="+mn-cs"/>
              </a:rPr>
              <a:t>3. See following slides</a:t>
            </a:r>
          </a:p>
          <a:p>
            <a:r>
              <a:rPr lang="en-GB" sz="1200" b="0" i="0" u="none" strike="noStrike" kern="1200" dirty="0">
                <a:solidFill>
                  <a:schemeClr val="tx1"/>
                </a:solidFill>
                <a:effectLst/>
                <a:latin typeface="+mn-lt"/>
                <a:ea typeface="+mn-ea"/>
                <a:cs typeface="+mn-cs"/>
              </a:rPr>
              <a:t>4. See following slides for further detail.</a:t>
            </a:r>
          </a:p>
          <a:p>
            <a:endParaRPr lang="en-GB" sz="1200" b="0" i="0" u="none" strike="noStrike" kern="1200" dirty="0">
              <a:solidFill>
                <a:schemeClr val="tx1"/>
              </a:solidFill>
              <a:effectLst/>
              <a:latin typeface="+mn-lt"/>
              <a:ea typeface="+mn-ea"/>
              <a:cs typeface="+mn-cs"/>
            </a:endParaRPr>
          </a:p>
          <a:p>
            <a:r>
              <a:rPr lang="en-GB" dirty="0"/>
              <a:t>NOTE : Please encourage your students to think about what they can see within the footage also, e.g. </a:t>
            </a:r>
            <a:r>
              <a:rPr lang="en-GB"/>
              <a:t>Paramedics communicate in a variety of ways, we can see through watching the video that radios are visible, hence listening is so vital</a:t>
            </a:r>
            <a:endParaRPr lang="en-GB" sz="1200" b="0" i="0" u="none" strike="noStrike" kern="1200" dirty="0">
              <a:solidFill>
                <a:schemeClr val="tx1"/>
              </a:solidFill>
              <a:effectLst/>
              <a:latin typeface="+mn-lt"/>
              <a:ea typeface="+mn-ea"/>
              <a:cs typeface="+mn-cs"/>
            </a:endParaRPr>
          </a:p>
          <a:p>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4</a:t>
            </a:fld>
            <a:endParaRPr lang="en-GB"/>
          </a:p>
        </p:txBody>
      </p:sp>
    </p:spTree>
    <p:extLst>
      <p:ext uri="{BB962C8B-B14F-4D97-AF65-F5344CB8AC3E}">
        <p14:creationId xmlns:p14="http://schemas.microsoft.com/office/powerpoint/2010/main" val="333063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https://youtu.be/xElHMbbbZ2k</a:t>
            </a:r>
          </a:p>
        </p:txBody>
      </p:sp>
      <p:sp>
        <p:nvSpPr>
          <p:cNvPr id="4" name="Slide Number Placeholder 3"/>
          <p:cNvSpPr>
            <a:spLocks noGrp="1"/>
          </p:cNvSpPr>
          <p:nvPr>
            <p:ph type="sldNum" sz="quarter" idx="5"/>
          </p:nvPr>
        </p:nvSpPr>
        <p:spPr/>
        <p:txBody>
          <a:bodyPr/>
          <a:lstStyle/>
          <a:p>
            <a:fld id="{FBE174EC-D9C5-4B7E-88D2-93955DF9B94C}" type="slidenum">
              <a:rPr lang="en-GB" smtClean="0"/>
              <a:t>5</a:t>
            </a:fld>
            <a:endParaRPr lang="en-GB"/>
          </a:p>
        </p:txBody>
      </p:sp>
    </p:spTree>
    <p:extLst>
      <p:ext uri="{BB962C8B-B14F-4D97-AF65-F5344CB8AC3E}">
        <p14:creationId xmlns:p14="http://schemas.microsoft.com/office/powerpoint/2010/main" val="307796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17</a:t>
            </a:fld>
            <a:endParaRPr lang="en-GB"/>
          </a:p>
        </p:txBody>
      </p:sp>
    </p:spTree>
    <p:extLst>
      <p:ext uri="{BB962C8B-B14F-4D97-AF65-F5344CB8AC3E}">
        <p14:creationId xmlns:p14="http://schemas.microsoft.com/office/powerpoint/2010/main" val="17306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 essential skills are needed in every job role, some more than others perhaps.</a:t>
            </a:r>
          </a:p>
          <a:p>
            <a:endParaRPr lang="en-GB" dirty="0"/>
          </a:p>
          <a:p>
            <a:r>
              <a:rPr lang="en-GB" i="1" dirty="0"/>
              <a:t>The eight essential skills seen on the previous slide are known by many different names, these eight skills map across to the four domains that come up time and again as the core, transferable skills for employment.</a:t>
            </a:r>
          </a:p>
          <a:p>
            <a:r>
              <a:rPr lang="en-GB" i="1" dirty="0"/>
              <a:t>In pairs they cover communication, creative problem-solving, self-management, and collaboration skills. These eight skills are laid out in the Skills Builder Universal Framework. </a:t>
            </a:r>
          </a:p>
          <a:p>
            <a:r>
              <a:rPr lang="en-GB" i="1" dirty="0"/>
              <a:t>The Framework breaks down each of the eight essential skills into tangible steps which can be developed in turn. It can be used it to clarify what success looks like in each skill and to map out the trajectory for growth.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https://www.skillsbuilder.org/universal-framework/listening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i="1"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19</a:t>
            </a:fld>
            <a:endParaRPr lang="en-GB"/>
          </a:p>
        </p:txBody>
      </p:sp>
    </p:spTree>
    <p:extLst>
      <p:ext uri="{BB962C8B-B14F-4D97-AF65-F5344CB8AC3E}">
        <p14:creationId xmlns:p14="http://schemas.microsoft.com/office/powerpoint/2010/main" val="14644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could this session be delivered:</a:t>
            </a:r>
          </a:p>
          <a:p>
            <a:pPr marL="171450" indent="-171450">
              <a:buFontTx/>
              <a:buChar char="-"/>
            </a:pPr>
            <a:r>
              <a:rPr lang="en-GB" sz="1200" kern="1200" dirty="0">
                <a:solidFill>
                  <a:schemeClr val="tx1"/>
                </a:solidFill>
                <a:effectLst/>
                <a:latin typeface="+mn-lt"/>
                <a:ea typeface="+mn-ea"/>
                <a:cs typeface="+mn-cs"/>
              </a:rPr>
              <a:t>In tutor time</a:t>
            </a:r>
          </a:p>
          <a:p>
            <a:pPr marL="171450" indent="-171450">
              <a:buFontTx/>
              <a:buChar char="-"/>
            </a:pPr>
            <a:r>
              <a:rPr lang="en-GB" sz="1200" kern="1200" dirty="0">
                <a:solidFill>
                  <a:schemeClr val="tx1"/>
                </a:solidFill>
                <a:effectLst/>
                <a:latin typeface="+mn-lt"/>
                <a:ea typeface="+mn-ea"/>
                <a:cs typeface="+mn-cs"/>
              </a:rPr>
              <a:t>In PSHE</a:t>
            </a:r>
          </a:p>
          <a:p>
            <a:pPr marL="171450" indent="-171450">
              <a:buFontTx/>
              <a:buChar char="-"/>
            </a:pPr>
            <a:r>
              <a:rPr lang="en-GB" sz="1200" kern="1200" dirty="0">
                <a:solidFill>
                  <a:schemeClr val="tx1"/>
                </a:solidFill>
                <a:effectLst/>
                <a:latin typeface="+mn-lt"/>
                <a:ea typeface="+mn-ea"/>
                <a:cs typeface="+mn-cs"/>
              </a:rPr>
              <a:t>In a subject specific lesson</a:t>
            </a:r>
          </a:p>
          <a:p>
            <a:pPr marL="171450" indent="-171450">
              <a:buFontTx/>
              <a:buChar char="-"/>
            </a:pPr>
            <a:r>
              <a:rPr lang="en-GB" sz="1200" kern="1200" dirty="0">
                <a:solidFill>
                  <a:schemeClr val="tx1"/>
                </a:solidFill>
                <a:effectLst/>
                <a:latin typeface="+mn-lt"/>
                <a:ea typeface="+mn-ea"/>
                <a:cs typeface="+mn-cs"/>
              </a:rPr>
              <a:t>Embed the activities within your annual Career Programme</a:t>
            </a:r>
          </a:p>
          <a:p>
            <a:pPr marL="171450" indent="-171450">
              <a:buFontTx/>
              <a:buChar char="-"/>
            </a:pPr>
            <a:r>
              <a:rPr lang="en-GB" sz="1200" kern="1200" dirty="0">
                <a:solidFill>
                  <a:schemeClr val="tx1"/>
                </a:solidFill>
                <a:effectLst/>
                <a:latin typeface="+mn-lt"/>
                <a:ea typeface="+mn-ea"/>
                <a:cs typeface="+mn-cs"/>
              </a:rPr>
              <a:t>Use tracker to record activities and support Compass +</a:t>
            </a:r>
          </a:p>
          <a:p>
            <a:pPr marL="171450" indent="-171450">
              <a:buFontTx/>
              <a:buChar char="-"/>
            </a:pPr>
            <a:r>
              <a:rPr lang="en-GB" sz="1200" kern="1200" dirty="0">
                <a:solidFill>
                  <a:schemeClr val="tx1"/>
                </a:solidFill>
                <a:effectLst/>
                <a:latin typeface="+mn-lt"/>
                <a:ea typeface="+mn-ea"/>
                <a:cs typeface="+mn-cs"/>
              </a:rPr>
              <a:t>Ensure you have evaluated learning either before and at the end of the lesson, or at the beginning and end of the year</a:t>
            </a:r>
          </a:p>
          <a:p>
            <a:pPr marL="171450" indent="-171450">
              <a:buFontTx/>
              <a:buChar char="-"/>
            </a:pPr>
            <a:r>
              <a:rPr lang="en-GB" sz="1200" kern="1200" dirty="0">
                <a:solidFill>
                  <a:schemeClr val="tx1"/>
                </a:solidFill>
                <a:effectLst/>
                <a:latin typeface="+mn-lt"/>
                <a:ea typeface="+mn-ea"/>
                <a:cs typeface="+mn-cs"/>
              </a:rPr>
              <a:t>The skills videos can support you meeting Gatsby Benchmarks 4 / 5 and 6</a:t>
            </a:r>
          </a:p>
          <a:p>
            <a:pPr marL="0" indent="0">
              <a:buFontTx/>
              <a:buNone/>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5, it must meet the following minimum requirements:</a:t>
            </a:r>
          </a:p>
          <a:p>
            <a:pPr marL="171450" indent="-171450">
              <a:buFontTx/>
              <a:buChar char="-"/>
            </a:pPr>
            <a:r>
              <a:rPr lang="en-GB" sz="1200" kern="1200" dirty="0">
                <a:solidFill>
                  <a:schemeClr val="tx1"/>
                </a:solidFill>
                <a:effectLst/>
                <a:latin typeface="+mn-lt"/>
                <a:ea typeface="+mn-ea"/>
                <a:cs typeface="+mn-cs"/>
              </a:rPr>
              <a:t>There is evidence that the student actively participated. </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The encounter involves two-way interaction between students and employers/employees.</a:t>
            </a:r>
          </a:p>
          <a:p>
            <a:pPr marL="171450" indent="-171450">
              <a:buFontTx/>
              <a:buChar char="-"/>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6, it must  meet the following minimum requirements:</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Student meets a range of people from the workplace. </a:t>
            </a:r>
          </a:p>
          <a:p>
            <a:pPr marL="171450" indent="-171450">
              <a:buFontTx/>
              <a:buChar char="-"/>
            </a:pPr>
            <a:r>
              <a:rPr lang="en-GB" sz="1200" kern="1200" dirty="0">
                <a:solidFill>
                  <a:schemeClr val="tx1"/>
                </a:solidFill>
                <a:effectLst/>
                <a:latin typeface="+mn-lt"/>
                <a:ea typeface="+mn-ea"/>
                <a:cs typeface="+mn-cs"/>
              </a:rPr>
              <a:t>There is extensive two-way interaction between the student and employees.</a:t>
            </a:r>
          </a:p>
          <a:p>
            <a:pPr marL="171450" indent="-171450">
              <a:buFontTx/>
              <a:buChar char="-"/>
            </a:pPr>
            <a:r>
              <a:rPr lang="en-GB" sz="1200" kern="1200" dirty="0">
                <a:solidFill>
                  <a:schemeClr val="tx1"/>
                </a:solidFill>
                <a:effectLst/>
                <a:latin typeface="+mn-lt"/>
                <a:ea typeface="+mn-ea"/>
                <a:cs typeface="+mn-cs"/>
              </a:rPr>
              <a:t>Student must perform a task or produce a piece of work relevant to that workplace and receive feedback on it from the employer.</a:t>
            </a:r>
          </a:p>
          <a:p>
            <a:pPr marL="0" indent="0">
              <a:buFontTx/>
              <a:buNone/>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174EC-D9C5-4B7E-88D2-93955DF9B9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54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email enterprisecoordinator@eastsussex.gov.uk for further support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174EC-D9C5-4B7E-88D2-93955DF9B9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577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99672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342732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327016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444587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tiff"/><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 id="2147483678" r:id="rId3"/>
    <p:sldLayoutId id="2147483679"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0"/>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 id="214748368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4.png"/><Relationship Id="rId4" Type="http://schemas.openxmlformats.org/officeDocument/2006/relationships/image" Target="../media/image11.jp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hyperlink" Target="https://www.prospects.ac.uk/jobs-and-work-experience/job-sectors/engineering-and-manufacturing" TargetMode="External"/><Relationship Id="rId13" Type="http://schemas.openxmlformats.org/officeDocument/2006/relationships/hyperlink" Target="https://www.prospects.ac.uk/jobs-and-work-experience/job-sectors/law-sector" TargetMode="External"/><Relationship Id="rId18" Type="http://schemas.openxmlformats.org/officeDocument/2006/relationships/hyperlink" Target="https://www.prospects.ac.uk/jobs-and-work-experience/job-sectors/property-and-construction" TargetMode="External"/><Relationship Id="rId26" Type="http://schemas.openxmlformats.org/officeDocument/2006/relationships/hyperlink" Target="https://www.prospects.ac.uk/jobs-and-work-experience/job-sectors/transport-and-logistics" TargetMode="External"/><Relationship Id="rId3" Type="http://schemas.openxmlformats.org/officeDocument/2006/relationships/hyperlink" Target="https://www.prospects.ac.uk/jobs-and-work-experience/job-sectors/accountancy-banking-and-finance" TargetMode="External"/><Relationship Id="rId21" Type="http://schemas.openxmlformats.org/officeDocument/2006/relationships/hyperlink" Target="https://www.prospects.ac.uk/jobs-and-work-experience/job-sectors/retail" TargetMode="External"/><Relationship Id="rId7" Type="http://schemas.openxmlformats.org/officeDocument/2006/relationships/hyperlink" Target="https://www.prospects.ac.uk/jobs-and-work-experience/job-sectors/energy-and-utilities" TargetMode="External"/><Relationship Id="rId12" Type="http://schemas.openxmlformats.org/officeDocument/2006/relationships/hyperlink" Target="https://www.prospects.ac.uk/jobs-and-work-experience/job-sectors/information-technology" TargetMode="External"/><Relationship Id="rId17" Type="http://schemas.openxmlformats.org/officeDocument/2006/relationships/hyperlink" Target="https://www.prospects.ac.uk/jobs-and-work-experience/job-sectors/media-and-internet" TargetMode="External"/><Relationship Id="rId25" Type="http://schemas.openxmlformats.org/officeDocument/2006/relationships/hyperlink" Target="https://www.prospects.ac.uk/jobs-and-work-experience/job-sectors/teacher-training-and-education" TargetMode="External"/><Relationship Id="rId2" Type="http://schemas.openxmlformats.org/officeDocument/2006/relationships/notesSlide" Target="../notesSlides/notesSlide2.xml"/><Relationship Id="rId16" Type="http://schemas.openxmlformats.org/officeDocument/2006/relationships/hyperlink" Target="https://www.prospects.ac.uk/jobs-and-work-experience/job-sectors/marketing-advertising-and-pr" TargetMode="External"/><Relationship Id="rId20" Type="http://schemas.openxmlformats.org/officeDocument/2006/relationships/hyperlink" Target="https://www.prospects.ac.uk/jobs-and-work-experience/job-sectors/recruitment-and-hr" TargetMode="External"/><Relationship Id="rId1" Type="http://schemas.openxmlformats.org/officeDocument/2006/relationships/slideLayout" Target="../slideLayouts/slideLayout3.xml"/><Relationship Id="rId6" Type="http://schemas.openxmlformats.org/officeDocument/2006/relationships/hyperlink" Target="https://www.prospects.ac.uk/jobs-and-work-experience/job-sectors/creative-arts-and-design" TargetMode="External"/><Relationship Id="rId11" Type="http://schemas.openxmlformats.org/officeDocument/2006/relationships/hyperlink" Target="https://www.prospects.ac.uk/jobs-and-work-experience/job-sectors/hospitality-and-events-management" TargetMode="External"/><Relationship Id="rId24" Type="http://schemas.openxmlformats.org/officeDocument/2006/relationships/hyperlink" Target="https://www.prospects.ac.uk/jobs-and-work-experience/job-sectors/social-care" TargetMode="External"/><Relationship Id="rId5" Type="http://schemas.openxmlformats.org/officeDocument/2006/relationships/hyperlink" Target="https://www.prospects.ac.uk/jobs-and-work-experience/job-sectors/charity-and-voluntary-work" TargetMode="External"/><Relationship Id="rId15" Type="http://schemas.openxmlformats.org/officeDocument/2006/relationships/hyperlink" Target="https://www.prospects.ac.uk/jobs-and-work-experience/job-sectors/leisure-sport-and-tourism" TargetMode="External"/><Relationship Id="rId23" Type="http://schemas.openxmlformats.org/officeDocument/2006/relationships/hyperlink" Target="https://www.prospects.ac.uk/jobs-and-work-experience/job-sectors/science-and-pharmaceuticals" TargetMode="External"/><Relationship Id="rId28" Type="http://schemas.openxmlformats.org/officeDocument/2006/relationships/image" Target="../media/image11.jpg"/><Relationship Id="rId10" Type="http://schemas.openxmlformats.org/officeDocument/2006/relationships/hyperlink" Target="https://www.prospects.ac.uk/jobs-and-work-experience/job-sectors/healthcare" TargetMode="External"/><Relationship Id="rId19" Type="http://schemas.openxmlformats.org/officeDocument/2006/relationships/hyperlink" Target="https://www.prospects.ac.uk/jobs-and-work-experience/job-sectors/public-services-and-administration" TargetMode="External"/><Relationship Id="rId4" Type="http://schemas.openxmlformats.org/officeDocument/2006/relationships/hyperlink" Target="https://www.prospects.ac.uk/jobs-and-work-experience/job-sectors/business-consulting-and-management" TargetMode="External"/><Relationship Id="rId9" Type="http://schemas.openxmlformats.org/officeDocument/2006/relationships/hyperlink" Target="https://www.prospects.ac.uk/jobs-and-work-experience/job-sectors/environment-and-agriculture" TargetMode="External"/><Relationship Id="rId14" Type="http://schemas.openxmlformats.org/officeDocument/2006/relationships/hyperlink" Target="https://www.prospects.ac.uk/jobs-and-work-experience/job-sectors/law-enforcement-and-security" TargetMode="External"/><Relationship Id="rId22" Type="http://schemas.openxmlformats.org/officeDocument/2006/relationships/hyperlink" Target="https://www.prospects.ac.uk/jobs-and-work-experience/job-sectors/sales" TargetMode="External"/><Relationship Id="rId27"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skillsbuilder.org/about-the-hub" TargetMode="External"/><Relationship Id="rId7" Type="http://schemas.openxmlformats.org/officeDocument/2006/relationships/hyperlink" Target="https://barclayslifeskills.com/educators/support/exploring-job-sectors-and-preparing-for-work"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careerseastsussex.co.uk/advice/using-the-eprospectus/employability-skills-passport/using-the-employability-passport/" TargetMode="External"/><Relationship Id="rId5" Type="http://schemas.openxmlformats.org/officeDocument/2006/relationships/hyperlink" Target="https://careerseastsussex.co.uk/advice/careers-hub/the-gatsby-benchmarks/gatsby-benchmark-5-encounters-with-employers-and-employees/" TargetMode="External"/><Relationship Id="rId4" Type="http://schemas.openxmlformats.org/officeDocument/2006/relationships/hyperlink" Target="https://careerseastsussex.co.uk/advice/careers-hub/the-gatsby-benchmarks/gatsby-benchmark-6-experiences-of-workplaces/" TargetMode="External"/><Relationship Id="rId9"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xElHMbbbZ2k?feature=oembed" TargetMode="External"/><Relationship Id="rId6" Type="http://schemas.openxmlformats.org/officeDocument/2006/relationships/image" Target="../media/image13.jpe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Staying Positive</a:t>
            </a:r>
          </a:p>
        </p:txBody>
      </p:sp>
      <p:sp>
        <p:nvSpPr>
          <p:cNvPr id="3" name="Text Placeholder 2"/>
          <p:cNvSpPr>
            <a:spLocks noGrp="1"/>
          </p:cNvSpPr>
          <p:nvPr>
            <p:ph type="body" sz="quarter" idx="12"/>
          </p:nvPr>
        </p:nvSpPr>
        <p:spPr>
          <a:xfrm>
            <a:off x="523518" y="3619978"/>
            <a:ext cx="4771813" cy="392831"/>
          </a:xfrm>
        </p:spPr>
        <p:txBody>
          <a:bodyPr/>
          <a:lstStyle/>
          <a:p>
            <a:r>
              <a:rPr lang="en-US" dirty="0"/>
              <a:t>Support Material</a:t>
            </a:r>
          </a:p>
        </p:txBody>
      </p:sp>
      <p:sp>
        <p:nvSpPr>
          <p:cNvPr id="6" name="Picture Placeholder 5">
            <a:extLst>
              <a:ext uri="{FF2B5EF4-FFF2-40B4-BE49-F238E27FC236}">
                <a16:creationId xmlns:a16="http://schemas.microsoft.com/office/drawing/2014/main" id="{306506BD-1C29-4F92-8357-22D96FE639F9}"/>
              </a:ext>
            </a:extLst>
          </p:cNvPr>
          <p:cNvSpPr>
            <a:spLocks noGrp="1"/>
          </p:cNvSpPr>
          <p:nvPr>
            <p:ph type="pic" sz="quarter" idx="15"/>
          </p:nvPr>
        </p:nvSpPr>
        <p:spPr/>
      </p:sp>
      <p:sp>
        <p:nvSpPr>
          <p:cNvPr id="4" name="Text Placeholder 3"/>
          <p:cNvSpPr>
            <a:spLocks noGrp="1"/>
          </p:cNvSpPr>
          <p:nvPr>
            <p:ph type="body" sz="quarter" idx="4294967295"/>
          </p:nvPr>
        </p:nvSpPr>
        <p:spPr>
          <a:xfrm>
            <a:off x="523518" y="3101980"/>
            <a:ext cx="6218238" cy="425450"/>
          </a:xfrm>
          <a:prstGeom prst="rect">
            <a:avLst/>
          </a:prstGeom>
        </p:spPr>
        <p:txBody>
          <a:bodyPr/>
          <a:lstStyle/>
          <a:p>
            <a:pPr marL="0" indent="0">
              <a:buNone/>
            </a:pPr>
            <a:r>
              <a:rPr lang="en-US" dirty="0"/>
              <a:t>The East Sussex Careers Hub</a:t>
            </a:r>
          </a:p>
        </p:txBody>
      </p:sp>
      <p:pic>
        <p:nvPicPr>
          <p:cNvPr id="10" name="Picture 9" descr="A close up of a sign&#10;&#10;Description automatically generated">
            <a:extLst>
              <a:ext uri="{FF2B5EF4-FFF2-40B4-BE49-F238E27FC236}">
                <a16:creationId xmlns:a16="http://schemas.microsoft.com/office/drawing/2014/main" id="{161F3DE9-3C03-4E84-B1E4-DC5714D7BC70}"/>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299EC0A6-B3FC-470C-85E0-4A824E97803B}"/>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4" name="Picture Placeholder 13">
            <a:extLst>
              <a:ext uri="{FF2B5EF4-FFF2-40B4-BE49-F238E27FC236}">
                <a16:creationId xmlns:a16="http://schemas.microsoft.com/office/drawing/2014/main" id="{FCFC92FF-FDAF-41BF-93CA-F777F00AEEED}"/>
              </a:ext>
            </a:extLst>
          </p:cNvPr>
          <p:cNvPicPr>
            <a:picLocks noGrp="1" noChangeAspect="1"/>
          </p:cNvPicPr>
          <p:nvPr>
            <p:ph type="pic" sz="quarter" idx="14"/>
          </p:nvPr>
        </p:nvPicPr>
        <p:blipFill>
          <a:blip r:embed="rId5"/>
          <a:srcRect/>
          <a:stretch/>
        </p:blipFill>
        <p:spPr>
          <a:xfrm>
            <a:off x="5477057" y="1855635"/>
            <a:ext cx="2509431" cy="2509431"/>
          </a:xfrm>
        </p:spPr>
      </p:pic>
    </p:spTree>
    <p:extLst>
      <p:ext uri="{BB962C8B-B14F-4D97-AF65-F5344CB8AC3E}">
        <p14:creationId xmlns:p14="http://schemas.microsoft.com/office/powerpoint/2010/main" val="116915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a:t>Hawes Building</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7C50051B-4C07-49B8-AD4C-4BB8F6029067}"/>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Construction</a:t>
            </a:r>
          </a:p>
        </p:txBody>
      </p:sp>
    </p:spTree>
    <p:extLst>
      <p:ext uri="{BB962C8B-B14F-4D97-AF65-F5344CB8AC3E}">
        <p14:creationId xmlns:p14="http://schemas.microsoft.com/office/powerpoint/2010/main" val="17825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36072-FD13-4E6B-B667-5B75500DA553}"/>
              </a:ext>
            </a:extLst>
          </p:cNvPr>
          <p:cNvSpPr>
            <a:spLocks noGrp="1"/>
          </p:cNvSpPr>
          <p:nvPr>
            <p:ph type="body" sz="quarter" idx="10"/>
          </p:nvPr>
        </p:nvSpPr>
        <p:spPr/>
        <p:txBody>
          <a:bodyPr/>
          <a:lstStyle/>
          <a:p>
            <a:r>
              <a:rPr lang="en-GB" dirty="0"/>
              <a:t>Construction Engineer</a:t>
            </a:r>
          </a:p>
        </p:txBody>
      </p:sp>
      <p:sp>
        <p:nvSpPr>
          <p:cNvPr id="3" name="Text Placeholder 2">
            <a:extLst>
              <a:ext uri="{FF2B5EF4-FFF2-40B4-BE49-F238E27FC236}">
                <a16:creationId xmlns:a16="http://schemas.microsoft.com/office/drawing/2014/main" id="{9D015573-D4E6-4833-90E5-3A6D1C06FBFD}"/>
              </a:ext>
            </a:extLst>
          </p:cNvPr>
          <p:cNvSpPr>
            <a:spLocks noGrp="1"/>
          </p:cNvSpPr>
          <p:nvPr>
            <p:ph type="body" sz="quarter" idx="11"/>
          </p:nvPr>
        </p:nvSpPr>
        <p:spPr>
          <a:xfrm>
            <a:off x="1273654" y="1274536"/>
            <a:ext cx="4286886" cy="461732"/>
          </a:xfrm>
        </p:spPr>
        <p:txBody>
          <a:bodyPr/>
          <a:lstStyle/>
          <a:p>
            <a:r>
              <a:rPr lang="en-US" sz="3200" dirty="0"/>
              <a:t>Why is staying positive important in my job?</a:t>
            </a:r>
          </a:p>
          <a:p>
            <a:endParaRPr lang="en-GB" sz="3200" dirty="0"/>
          </a:p>
        </p:txBody>
      </p:sp>
      <p:sp>
        <p:nvSpPr>
          <p:cNvPr id="5" name="Text Placeholder 4">
            <a:extLst>
              <a:ext uri="{FF2B5EF4-FFF2-40B4-BE49-F238E27FC236}">
                <a16:creationId xmlns:a16="http://schemas.microsoft.com/office/drawing/2014/main" id="{9082FC46-5923-435F-AAAC-DA895EECBA6B}"/>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Sometimes you need the workers to work longer hours and weekends</a:t>
            </a:r>
          </a:p>
          <a:p>
            <a:pPr marL="342900" indent="-342900">
              <a:buFont typeface="Arial" panose="020B0604020202020204" pitchFamily="34" charset="0"/>
              <a:buChar char="•"/>
            </a:pPr>
            <a:r>
              <a:rPr lang="en-GB" dirty="0"/>
              <a:t>Bring the team on board by keeping language positive and rally together to get the job finished</a:t>
            </a:r>
          </a:p>
          <a:p>
            <a:pPr marL="342900" indent="-342900">
              <a:buFont typeface="Arial" panose="020B0604020202020204" pitchFamily="34" charset="0"/>
              <a:buChar char="•"/>
            </a:pPr>
            <a:endParaRPr lang="en-GB" dirty="0"/>
          </a:p>
        </p:txBody>
      </p:sp>
      <p:pic>
        <p:nvPicPr>
          <p:cNvPr id="8" name="Picture 7" descr="A close up of a sign&#10;&#10;Description automatically generated">
            <a:extLst>
              <a:ext uri="{FF2B5EF4-FFF2-40B4-BE49-F238E27FC236}">
                <a16:creationId xmlns:a16="http://schemas.microsoft.com/office/drawing/2014/main" id="{29A4CF10-18CC-4FDC-A18D-8315EC2DF93F}"/>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F7904FE4-2B5D-413D-8E85-5268420F46A0}"/>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erson wearing a helmet smiling at the camera&#10;&#10;Description automatically generated">
            <a:extLst>
              <a:ext uri="{FF2B5EF4-FFF2-40B4-BE49-F238E27FC236}">
                <a16:creationId xmlns:a16="http://schemas.microsoft.com/office/drawing/2014/main" id="{DBCEAD9C-4967-43C8-8E00-0844EFC46389}"/>
              </a:ext>
            </a:extLst>
          </p:cNvPr>
          <p:cNvPicPr>
            <a:picLocks noGrp="1" noChangeAspect="1"/>
          </p:cNvPicPr>
          <p:nvPr>
            <p:ph type="pic" sz="quarter" idx="13"/>
          </p:nvPr>
        </p:nvPicPr>
        <p:blipFill>
          <a:blip r:embed="rId4"/>
          <a:srcRect t="11809" b="11809"/>
          <a:stretch>
            <a:fillRect/>
          </a:stretch>
        </p:blipFill>
        <p:spPr/>
      </p:pic>
    </p:spTree>
    <p:extLst>
      <p:ext uri="{BB962C8B-B14F-4D97-AF65-F5344CB8AC3E}">
        <p14:creationId xmlns:p14="http://schemas.microsoft.com/office/powerpoint/2010/main" val="11293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1530204" cy="795576"/>
          </a:xfrm>
        </p:spPr>
        <p:txBody>
          <a:bodyPr/>
          <a:lstStyle/>
          <a:p>
            <a:r>
              <a:rPr lang="en-US" dirty="0"/>
              <a:t>South East Coast Ambulance Service (</a:t>
            </a:r>
            <a:r>
              <a:rPr lang="en-US" dirty="0" err="1"/>
              <a:t>SECAmb</a:t>
            </a:r>
            <a:r>
              <a:rPr lang="en-US" dirty="0"/>
              <a:t>)</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0735E76B-AE5E-4327-81C6-26F6276B83E3}"/>
              </a:ext>
            </a:extLst>
          </p:cNvPr>
          <p:cNvSpPr txBox="1">
            <a:spLocks/>
          </p:cNvSpPr>
          <p:nvPr/>
        </p:nvSpPr>
        <p:spPr>
          <a:xfrm>
            <a:off x="513750" y="448153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Public Services and Healthcare</a:t>
            </a:r>
          </a:p>
        </p:txBody>
      </p:sp>
    </p:spTree>
    <p:extLst>
      <p:ext uri="{BB962C8B-B14F-4D97-AF65-F5344CB8AC3E}">
        <p14:creationId xmlns:p14="http://schemas.microsoft.com/office/powerpoint/2010/main" val="120109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6CE23C-83D9-4FDA-8B39-30B4BC750EF1}"/>
              </a:ext>
            </a:extLst>
          </p:cNvPr>
          <p:cNvSpPr>
            <a:spLocks noGrp="1"/>
          </p:cNvSpPr>
          <p:nvPr>
            <p:ph type="body" sz="quarter" idx="10"/>
          </p:nvPr>
        </p:nvSpPr>
        <p:spPr/>
        <p:txBody>
          <a:bodyPr/>
          <a:lstStyle/>
          <a:p>
            <a:r>
              <a:rPr lang="en-GB" dirty="0"/>
              <a:t>Paramedic</a:t>
            </a:r>
          </a:p>
        </p:txBody>
      </p:sp>
      <p:sp>
        <p:nvSpPr>
          <p:cNvPr id="3" name="Text Placeholder 2">
            <a:extLst>
              <a:ext uri="{FF2B5EF4-FFF2-40B4-BE49-F238E27FC236}">
                <a16:creationId xmlns:a16="http://schemas.microsoft.com/office/drawing/2014/main" id="{C2FA32BE-5FBE-4073-BDC9-D5042144B4FE}"/>
              </a:ext>
            </a:extLst>
          </p:cNvPr>
          <p:cNvSpPr>
            <a:spLocks noGrp="1"/>
          </p:cNvSpPr>
          <p:nvPr>
            <p:ph type="body" sz="quarter" idx="11"/>
          </p:nvPr>
        </p:nvSpPr>
        <p:spPr>
          <a:xfrm>
            <a:off x="1273654" y="1250391"/>
            <a:ext cx="4286886" cy="461732"/>
          </a:xfrm>
        </p:spPr>
        <p:txBody>
          <a:bodyPr/>
          <a:lstStyle/>
          <a:p>
            <a:r>
              <a:rPr lang="en-US" sz="3200" dirty="0"/>
              <a:t>Why is staying positive important in my job?</a:t>
            </a:r>
          </a:p>
          <a:p>
            <a:endParaRPr lang="en-GB" dirty="0"/>
          </a:p>
          <a:p>
            <a:endParaRPr lang="en-GB" dirty="0"/>
          </a:p>
        </p:txBody>
      </p:sp>
      <p:sp>
        <p:nvSpPr>
          <p:cNvPr id="5" name="Text Placeholder 4">
            <a:extLst>
              <a:ext uri="{FF2B5EF4-FFF2-40B4-BE49-F238E27FC236}">
                <a16:creationId xmlns:a16="http://schemas.microsoft.com/office/drawing/2014/main" id="{91387754-09D3-4E28-800E-E81C917C9055}"/>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We are with same person for 10-15 hours and need to stay positive</a:t>
            </a:r>
          </a:p>
          <a:p>
            <a:pPr marL="342900" indent="-342900">
              <a:buFont typeface="Arial" panose="020B0604020202020204" pitchFamily="34" charset="0"/>
              <a:buChar char="•"/>
            </a:pPr>
            <a:r>
              <a:rPr lang="en-GB" dirty="0"/>
              <a:t>The job is tough and it is good to talk through things with colleagues</a:t>
            </a:r>
          </a:p>
          <a:p>
            <a:pPr marL="342900" indent="-342900">
              <a:buFont typeface="Arial" panose="020B0604020202020204" pitchFamily="34" charset="0"/>
              <a:buChar char="•"/>
            </a:pPr>
            <a:endParaRPr lang="en-GB" dirty="0"/>
          </a:p>
        </p:txBody>
      </p:sp>
      <p:pic>
        <p:nvPicPr>
          <p:cNvPr id="10" name="Picture 9" descr="A close up of a sign&#10;&#10;Description automatically generated">
            <a:extLst>
              <a:ext uri="{FF2B5EF4-FFF2-40B4-BE49-F238E27FC236}">
                <a16:creationId xmlns:a16="http://schemas.microsoft.com/office/drawing/2014/main" id="{B40734D1-0D37-46B5-AD1C-AE6FF511ACF9}"/>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BFED4417-F769-4765-A454-0EC0A21EC31E}"/>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Placeholder 7" descr="A person posing for the camera&#10;&#10;Description automatically generated">
            <a:extLst>
              <a:ext uri="{FF2B5EF4-FFF2-40B4-BE49-F238E27FC236}">
                <a16:creationId xmlns:a16="http://schemas.microsoft.com/office/drawing/2014/main" id="{216A65FD-CDD7-403D-8096-914AF8618AFF}"/>
              </a:ext>
            </a:extLst>
          </p:cNvPr>
          <p:cNvPicPr>
            <a:picLocks noGrp="1" noChangeAspect="1"/>
          </p:cNvPicPr>
          <p:nvPr>
            <p:ph type="pic" sz="quarter" idx="13"/>
          </p:nvPr>
        </p:nvPicPr>
        <p:blipFill>
          <a:blip r:embed="rId4"/>
          <a:srcRect t="9771" b="9771"/>
          <a:stretch>
            <a:fillRect/>
          </a:stretch>
        </p:blipFill>
        <p:spPr/>
      </p:pic>
    </p:spTree>
    <p:extLst>
      <p:ext uri="{BB962C8B-B14F-4D97-AF65-F5344CB8AC3E}">
        <p14:creationId xmlns:p14="http://schemas.microsoft.com/office/powerpoint/2010/main" val="41465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0845130" cy="795576"/>
          </a:xfrm>
        </p:spPr>
        <p:txBody>
          <a:bodyPr/>
          <a:lstStyle/>
          <a:p>
            <a:r>
              <a:rPr lang="en-US" dirty="0"/>
              <a:t>Surrey </a:t>
            </a:r>
            <a:r>
              <a:rPr lang="en-US" dirty="0" err="1"/>
              <a:t>Nanosystems</a:t>
            </a:r>
            <a:endParaRPr lang="en-US" dirty="0"/>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2535C344-819B-403A-9C8E-B20528E11335}"/>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Science and </a:t>
            </a:r>
            <a:r>
              <a:rPr lang="en-US" sz="2800" b="0" i="1" dirty="0" err="1"/>
              <a:t>Pharmacetuicals</a:t>
            </a:r>
            <a:r>
              <a:rPr lang="en-US" sz="2800" b="0" i="1" dirty="0"/>
              <a:t> </a:t>
            </a:r>
          </a:p>
        </p:txBody>
      </p:sp>
    </p:spTree>
    <p:extLst>
      <p:ext uri="{BB962C8B-B14F-4D97-AF65-F5344CB8AC3E}">
        <p14:creationId xmlns:p14="http://schemas.microsoft.com/office/powerpoint/2010/main" val="4174743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D2E06A-1222-44B4-ACC5-7AE09C68B164}"/>
              </a:ext>
            </a:extLst>
          </p:cNvPr>
          <p:cNvSpPr>
            <a:spLocks noGrp="1"/>
          </p:cNvSpPr>
          <p:nvPr>
            <p:ph type="body" sz="quarter" idx="10"/>
          </p:nvPr>
        </p:nvSpPr>
        <p:spPr/>
        <p:txBody>
          <a:bodyPr/>
          <a:lstStyle/>
          <a:p>
            <a:r>
              <a:rPr lang="en-GB" dirty="0"/>
              <a:t>Research Scientist</a:t>
            </a:r>
          </a:p>
        </p:txBody>
      </p:sp>
      <p:sp>
        <p:nvSpPr>
          <p:cNvPr id="3" name="Text Placeholder 2">
            <a:extLst>
              <a:ext uri="{FF2B5EF4-FFF2-40B4-BE49-F238E27FC236}">
                <a16:creationId xmlns:a16="http://schemas.microsoft.com/office/drawing/2014/main" id="{A282ED78-6746-4799-9D33-940F361BE478}"/>
              </a:ext>
            </a:extLst>
          </p:cNvPr>
          <p:cNvSpPr>
            <a:spLocks noGrp="1"/>
          </p:cNvSpPr>
          <p:nvPr>
            <p:ph type="body" sz="quarter" idx="11"/>
          </p:nvPr>
        </p:nvSpPr>
        <p:spPr>
          <a:xfrm>
            <a:off x="1273654" y="1262057"/>
            <a:ext cx="4286886" cy="461732"/>
          </a:xfrm>
        </p:spPr>
        <p:txBody>
          <a:bodyPr/>
          <a:lstStyle/>
          <a:p>
            <a:r>
              <a:rPr lang="en-US" sz="3200" dirty="0"/>
              <a:t>Why is staying positive important in my job?</a:t>
            </a:r>
          </a:p>
          <a:p>
            <a:endParaRPr lang="en-GB" dirty="0"/>
          </a:p>
        </p:txBody>
      </p:sp>
      <p:sp>
        <p:nvSpPr>
          <p:cNvPr id="5" name="Text Placeholder 4">
            <a:extLst>
              <a:ext uri="{FF2B5EF4-FFF2-40B4-BE49-F238E27FC236}">
                <a16:creationId xmlns:a16="http://schemas.microsoft.com/office/drawing/2014/main" id="{64A8CF52-FAED-4FDF-8197-3057F0E4C66D}"/>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Most experiments don’t work out the way you want them to; it can be quite disappointing </a:t>
            </a:r>
          </a:p>
          <a:p>
            <a:pPr marL="342900" indent="-342900">
              <a:buFont typeface="Arial" panose="020B0604020202020204" pitchFamily="34" charset="0"/>
              <a:buChar char="•"/>
            </a:pPr>
            <a:r>
              <a:rPr lang="en-GB" dirty="0"/>
              <a:t>Keep in mind the reason you are doing the research to get you through the hard experiments that don’t work</a:t>
            </a:r>
          </a:p>
          <a:p>
            <a:endParaRPr lang="en-GB" dirty="0"/>
          </a:p>
        </p:txBody>
      </p:sp>
      <p:pic>
        <p:nvPicPr>
          <p:cNvPr id="8" name="Picture 7" descr="A close up of a sign&#10;&#10;Description automatically generated">
            <a:extLst>
              <a:ext uri="{FF2B5EF4-FFF2-40B4-BE49-F238E27FC236}">
                <a16:creationId xmlns:a16="http://schemas.microsoft.com/office/drawing/2014/main" id="{A58577D7-9DFF-48FF-BE85-D3746D6E7ED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96A3EB45-5B29-4D05-B8BF-12502D8184F5}"/>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erson wearing glasses and smiling at the camera&#10;&#10;Description automatically generated">
            <a:extLst>
              <a:ext uri="{FF2B5EF4-FFF2-40B4-BE49-F238E27FC236}">
                <a16:creationId xmlns:a16="http://schemas.microsoft.com/office/drawing/2014/main" id="{AE8AB2EA-C608-4923-8DE2-ABBFB7AE2DC6}"/>
              </a:ext>
            </a:extLst>
          </p:cNvPr>
          <p:cNvPicPr>
            <a:picLocks noGrp="1" noChangeAspect="1"/>
          </p:cNvPicPr>
          <p:nvPr>
            <p:ph type="pic" sz="quarter" idx="13"/>
          </p:nvPr>
        </p:nvPicPr>
        <p:blipFill>
          <a:blip r:embed="rId4"/>
          <a:srcRect t="11626" b="11626"/>
          <a:stretch>
            <a:fillRect/>
          </a:stretch>
        </p:blipFill>
        <p:spPr/>
      </p:pic>
    </p:spTree>
    <p:extLst>
      <p:ext uri="{BB962C8B-B14F-4D97-AF65-F5344CB8AC3E}">
        <p14:creationId xmlns:p14="http://schemas.microsoft.com/office/powerpoint/2010/main" val="334725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err="1"/>
              <a:t>Hailsham</a:t>
            </a:r>
            <a:r>
              <a:rPr lang="en-US" dirty="0"/>
              <a:t> Roadways</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F19DF0C6-3894-41C4-BFF1-EC450C6F4415}"/>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Construction and Engineering</a:t>
            </a:r>
          </a:p>
        </p:txBody>
      </p:sp>
    </p:spTree>
    <p:extLst>
      <p:ext uri="{BB962C8B-B14F-4D97-AF65-F5344CB8AC3E}">
        <p14:creationId xmlns:p14="http://schemas.microsoft.com/office/powerpoint/2010/main" val="3015073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Operations Manager</a:t>
            </a:r>
          </a:p>
        </p:txBody>
      </p:sp>
      <p:sp>
        <p:nvSpPr>
          <p:cNvPr id="3" name="Text Placeholder 2"/>
          <p:cNvSpPr>
            <a:spLocks noGrp="1"/>
          </p:cNvSpPr>
          <p:nvPr>
            <p:ph type="body" sz="quarter" idx="11"/>
          </p:nvPr>
        </p:nvSpPr>
        <p:spPr>
          <a:xfrm>
            <a:off x="1194141" y="1249036"/>
            <a:ext cx="4286886" cy="461732"/>
          </a:xfrm>
        </p:spPr>
        <p:txBody>
          <a:bodyPr/>
          <a:lstStyle/>
          <a:p>
            <a:r>
              <a:rPr lang="en-US" sz="3200" dirty="0"/>
              <a:t>Why is staying positive important in my job?</a:t>
            </a:r>
          </a:p>
          <a:p>
            <a:endParaRPr lang="en-GB" dirty="0"/>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GB" dirty="0"/>
              <a:t>Not everything goes well and that is just how life is. Turn your </a:t>
            </a:r>
            <a:r>
              <a:rPr lang="en-GB"/>
              <a:t>positivity on </a:t>
            </a:r>
            <a:r>
              <a:rPr lang="en-GB" dirty="0"/>
              <a:t>and start teambuilding, problem solving, being creative and you will find amazing solutions </a:t>
            </a:r>
          </a:p>
          <a:p>
            <a:pPr marL="342900" indent="-342900">
              <a:buFont typeface="Arial" panose="020B0604020202020204" pitchFamily="34" charset="0"/>
              <a:buChar char="•"/>
            </a:pPr>
            <a:r>
              <a:rPr lang="en-GB" dirty="0"/>
              <a:t>Being a positive person means you can overcome issues and go home with a smile on your face ready for the next day</a:t>
            </a:r>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4" name="Picture Placeholder 13" descr="A picture containing orange, person, outdoor, boy&#10;&#10;Description automatically generated">
            <a:extLst>
              <a:ext uri="{FF2B5EF4-FFF2-40B4-BE49-F238E27FC236}">
                <a16:creationId xmlns:a16="http://schemas.microsoft.com/office/drawing/2014/main" id="{C4E5965A-7D53-4056-A3BB-755927D8B936}"/>
              </a:ext>
            </a:extLst>
          </p:cNvPr>
          <p:cNvPicPr>
            <a:picLocks noGrp="1" noChangeAspect="1"/>
          </p:cNvPicPr>
          <p:nvPr>
            <p:ph type="pic" sz="quarter" idx="13"/>
          </p:nvPr>
        </p:nvPicPr>
        <p:blipFill>
          <a:blip r:embed="rId5"/>
          <a:srcRect l="12214" r="12214"/>
          <a:stretch>
            <a:fillRect/>
          </a:stretch>
        </p:blipFill>
        <p:spPr/>
      </p:pic>
    </p:spTree>
    <p:extLst>
      <p:ext uri="{BB962C8B-B14F-4D97-AF65-F5344CB8AC3E}">
        <p14:creationId xmlns:p14="http://schemas.microsoft.com/office/powerpoint/2010/main" val="13837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9FE8983-A4C8-4FB2-959A-0C702B71A694}"/>
              </a:ext>
            </a:extLst>
          </p:cNvPr>
          <p:cNvSpPr>
            <a:spLocks noGrp="1"/>
          </p:cNvSpPr>
          <p:nvPr>
            <p:ph type="body" sz="quarter" idx="10"/>
          </p:nvPr>
        </p:nvSpPr>
        <p:spPr>
          <a:xfrm>
            <a:off x="788773" y="452667"/>
            <a:ext cx="9454684" cy="623658"/>
          </a:xfrm>
        </p:spPr>
        <p:txBody>
          <a:bodyPr/>
          <a:lstStyle/>
          <a:p>
            <a:r>
              <a:rPr lang="en-US" dirty="0"/>
              <a:t>What additional skills would be important for these jobs?</a:t>
            </a:r>
          </a:p>
        </p:txBody>
      </p:sp>
      <p:pic>
        <p:nvPicPr>
          <p:cNvPr id="7" name="Picture 6" descr="A close up of a sign&#10;&#10;Description automatically generated">
            <a:extLst>
              <a:ext uri="{FF2B5EF4-FFF2-40B4-BE49-F238E27FC236}">
                <a16:creationId xmlns:a16="http://schemas.microsoft.com/office/drawing/2014/main" id="{FBD10E87-9895-4877-A9CE-93DB515CD3D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765463F-5DB5-4CE4-9E21-D1E5DBE6DDD3}"/>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773A9F61-D877-4020-B70D-EA32E70B7705}"/>
              </a:ext>
            </a:extLst>
          </p:cNvPr>
          <p:cNvPicPr>
            <a:picLocks noChangeAspect="1"/>
          </p:cNvPicPr>
          <p:nvPr/>
        </p:nvPicPr>
        <p:blipFill>
          <a:blip r:embed="rId4"/>
          <a:stretch>
            <a:fillRect/>
          </a:stretch>
        </p:blipFill>
        <p:spPr>
          <a:xfrm>
            <a:off x="900112" y="2643187"/>
            <a:ext cx="10391775" cy="1571625"/>
          </a:xfrm>
          <a:prstGeom prst="rect">
            <a:avLst/>
          </a:prstGeom>
        </p:spPr>
      </p:pic>
    </p:spTree>
    <p:extLst>
      <p:ext uri="{BB962C8B-B14F-4D97-AF65-F5344CB8AC3E}">
        <p14:creationId xmlns:p14="http://schemas.microsoft.com/office/powerpoint/2010/main" val="2785754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73E5FC-B735-4300-BA36-A2BE2F9C2F9C}"/>
              </a:ext>
            </a:extLst>
          </p:cNvPr>
          <p:cNvSpPr/>
          <p:nvPr/>
        </p:nvSpPr>
        <p:spPr>
          <a:xfrm>
            <a:off x="7708349" y="1897877"/>
            <a:ext cx="3772450" cy="64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Teamwork </a:t>
            </a:r>
          </a:p>
        </p:txBody>
      </p:sp>
      <p:pic>
        <p:nvPicPr>
          <p:cNvPr id="7" name="Picture 6" descr="A close up of a sign&#10;&#10;Description automatically generated">
            <a:extLst>
              <a:ext uri="{FF2B5EF4-FFF2-40B4-BE49-F238E27FC236}">
                <a16:creationId xmlns:a16="http://schemas.microsoft.com/office/drawing/2014/main" id="{6CF6324E-0863-4430-A21A-2F49953FE1BC}"/>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800798"/>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FCBF221C-866F-4D33-9DFD-8B5257A23CB4}"/>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72316"/>
            <a:ext cx="1045719" cy="767588"/>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915ED7EB-B56B-4C97-B72A-27AA9F8414D5}"/>
              </a:ext>
            </a:extLst>
          </p:cNvPr>
          <p:cNvSpPr/>
          <p:nvPr/>
        </p:nvSpPr>
        <p:spPr>
          <a:xfrm>
            <a:off x="1350172" y="1252163"/>
            <a:ext cx="3772450" cy="64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Schools Manager</a:t>
            </a:r>
          </a:p>
        </p:txBody>
      </p:sp>
      <p:sp>
        <p:nvSpPr>
          <p:cNvPr id="10" name="Rectangle 9">
            <a:extLst>
              <a:ext uri="{FF2B5EF4-FFF2-40B4-BE49-F238E27FC236}">
                <a16:creationId xmlns:a16="http://schemas.microsoft.com/office/drawing/2014/main" id="{79AC74C7-43A2-41AF-8E59-A1CD3EC9BB2C}"/>
              </a:ext>
            </a:extLst>
          </p:cNvPr>
          <p:cNvSpPr/>
          <p:nvPr/>
        </p:nvSpPr>
        <p:spPr>
          <a:xfrm>
            <a:off x="1360769" y="1985640"/>
            <a:ext cx="3772450" cy="64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Education Officer</a:t>
            </a:r>
          </a:p>
        </p:txBody>
      </p:sp>
      <p:sp>
        <p:nvSpPr>
          <p:cNvPr id="11" name="Rectangle 10">
            <a:extLst>
              <a:ext uri="{FF2B5EF4-FFF2-40B4-BE49-F238E27FC236}">
                <a16:creationId xmlns:a16="http://schemas.microsoft.com/office/drawing/2014/main" id="{16615007-09E7-470D-B11B-3679D551D3D2}"/>
              </a:ext>
            </a:extLst>
          </p:cNvPr>
          <p:cNvSpPr/>
          <p:nvPr/>
        </p:nvSpPr>
        <p:spPr>
          <a:xfrm>
            <a:off x="1347197" y="2719117"/>
            <a:ext cx="3772450" cy="64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schemeClr val="tx1">
                  <a:lumMod val="95000"/>
                  <a:lumOff val="5000"/>
                </a:schemeClr>
              </a:solidFill>
            </a:endParaRPr>
          </a:p>
          <a:p>
            <a:pPr algn="ctr"/>
            <a:r>
              <a:rPr lang="en-GB" sz="3000" dirty="0">
                <a:solidFill>
                  <a:schemeClr val="tx1">
                    <a:lumMod val="95000"/>
                    <a:lumOff val="5000"/>
                  </a:schemeClr>
                </a:solidFill>
              </a:rPr>
              <a:t>Construction Engineer</a:t>
            </a:r>
          </a:p>
          <a:p>
            <a:pPr algn="ctr"/>
            <a:endParaRPr lang="en-GB" sz="3000" dirty="0">
              <a:solidFill>
                <a:schemeClr val="tx1">
                  <a:lumMod val="95000"/>
                  <a:lumOff val="5000"/>
                </a:schemeClr>
              </a:solidFill>
            </a:endParaRPr>
          </a:p>
        </p:txBody>
      </p:sp>
      <p:sp>
        <p:nvSpPr>
          <p:cNvPr id="12" name="Rectangle 11">
            <a:extLst>
              <a:ext uri="{FF2B5EF4-FFF2-40B4-BE49-F238E27FC236}">
                <a16:creationId xmlns:a16="http://schemas.microsoft.com/office/drawing/2014/main" id="{9431F882-5200-44FF-BC7D-0A449122318E}"/>
              </a:ext>
            </a:extLst>
          </p:cNvPr>
          <p:cNvSpPr/>
          <p:nvPr/>
        </p:nvSpPr>
        <p:spPr>
          <a:xfrm>
            <a:off x="1350172" y="3452594"/>
            <a:ext cx="3772450" cy="64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Paramedic</a:t>
            </a:r>
          </a:p>
        </p:txBody>
      </p:sp>
      <p:sp>
        <p:nvSpPr>
          <p:cNvPr id="13" name="Rectangle 12">
            <a:extLst>
              <a:ext uri="{FF2B5EF4-FFF2-40B4-BE49-F238E27FC236}">
                <a16:creationId xmlns:a16="http://schemas.microsoft.com/office/drawing/2014/main" id="{6ECF34DB-86F6-4550-BBC0-CA1DAF3E04C3}"/>
              </a:ext>
            </a:extLst>
          </p:cNvPr>
          <p:cNvSpPr/>
          <p:nvPr/>
        </p:nvSpPr>
        <p:spPr>
          <a:xfrm>
            <a:off x="8207750" y="2572048"/>
            <a:ext cx="3772450" cy="64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Listening</a:t>
            </a:r>
          </a:p>
        </p:txBody>
      </p:sp>
      <p:sp>
        <p:nvSpPr>
          <p:cNvPr id="14" name="Rectangle 13">
            <a:extLst>
              <a:ext uri="{FF2B5EF4-FFF2-40B4-BE49-F238E27FC236}">
                <a16:creationId xmlns:a16="http://schemas.microsoft.com/office/drawing/2014/main" id="{264FDC3E-5BB3-4077-83E2-187B22F14D54}"/>
              </a:ext>
            </a:extLst>
          </p:cNvPr>
          <p:cNvSpPr/>
          <p:nvPr/>
        </p:nvSpPr>
        <p:spPr>
          <a:xfrm>
            <a:off x="7782255" y="3222160"/>
            <a:ext cx="3772450" cy="64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schemeClr val="tx1">
                  <a:lumMod val="95000"/>
                  <a:lumOff val="5000"/>
                </a:schemeClr>
              </a:solidFill>
            </a:endParaRPr>
          </a:p>
          <a:p>
            <a:pPr algn="ctr"/>
            <a:r>
              <a:rPr lang="en-GB" sz="3000" dirty="0">
                <a:solidFill>
                  <a:schemeClr val="tx1">
                    <a:lumMod val="95000"/>
                    <a:lumOff val="5000"/>
                  </a:schemeClr>
                </a:solidFill>
              </a:rPr>
              <a:t>Leadership</a:t>
            </a:r>
          </a:p>
          <a:p>
            <a:pPr algn="ctr"/>
            <a:endParaRPr lang="en-GB" sz="3000" dirty="0">
              <a:solidFill>
                <a:schemeClr val="tx1">
                  <a:lumMod val="95000"/>
                  <a:lumOff val="5000"/>
                </a:schemeClr>
              </a:solidFill>
            </a:endParaRPr>
          </a:p>
        </p:txBody>
      </p:sp>
      <p:sp>
        <p:nvSpPr>
          <p:cNvPr id="15" name="Rectangle 14">
            <a:extLst>
              <a:ext uri="{FF2B5EF4-FFF2-40B4-BE49-F238E27FC236}">
                <a16:creationId xmlns:a16="http://schemas.microsoft.com/office/drawing/2014/main" id="{FAD698BD-E359-443D-B1C6-83F24EFE2DFA}"/>
              </a:ext>
            </a:extLst>
          </p:cNvPr>
          <p:cNvSpPr/>
          <p:nvPr/>
        </p:nvSpPr>
        <p:spPr>
          <a:xfrm>
            <a:off x="8207750" y="3868241"/>
            <a:ext cx="3772450" cy="64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schemeClr val="tx1">
                  <a:lumMod val="95000"/>
                  <a:lumOff val="5000"/>
                </a:schemeClr>
              </a:solidFill>
            </a:endParaRPr>
          </a:p>
          <a:p>
            <a:pPr algn="ctr"/>
            <a:r>
              <a:rPr lang="en-GB" sz="3000" dirty="0">
                <a:solidFill>
                  <a:schemeClr val="tx1">
                    <a:lumMod val="95000"/>
                    <a:lumOff val="5000"/>
                  </a:schemeClr>
                </a:solidFill>
              </a:rPr>
              <a:t>Problem Solving</a:t>
            </a:r>
          </a:p>
          <a:p>
            <a:pPr algn="ctr"/>
            <a:endParaRPr lang="en-GB" sz="3000" dirty="0">
              <a:solidFill>
                <a:schemeClr val="tx1">
                  <a:lumMod val="95000"/>
                  <a:lumOff val="5000"/>
                </a:schemeClr>
              </a:solidFill>
            </a:endParaRPr>
          </a:p>
        </p:txBody>
      </p:sp>
      <p:pic>
        <p:nvPicPr>
          <p:cNvPr id="16" name="Picture 15">
            <a:extLst>
              <a:ext uri="{FF2B5EF4-FFF2-40B4-BE49-F238E27FC236}">
                <a16:creationId xmlns:a16="http://schemas.microsoft.com/office/drawing/2014/main" id="{19FBE79E-978C-49B8-9B14-FA41E29645F2}"/>
              </a:ext>
            </a:extLst>
          </p:cNvPr>
          <p:cNvPicPr>
            <a:picLocks noChangeAspect="1"/>
          </p:cNvPicPr>
          <p:nvPr/>
        </p:nvPicPr>
        <p:blipFill rotWithShape="1">
          <a:blip r:embed="rId5"/>
          <a:srcRect l="22581" t="25662" r="42257" b="15210"/>
          <a:stretch/>
        </p:blipFill>
        <p:spPr>
          <a:xfrm>
            <a:off x="5347684" y="2015970"/>
            <a:ext cx="725348" cy="648000"/>
          </a:xfrm>
          <a:prstGeom prst="rect">
            <a:avLst/>
          </a:prstGeom>
        </p:spPr>
      </p:pic>
      <p:pic>
        <p:nvPicPr>
          <p:cNvPr id="17" name="Picture 16">
            <a:extLst>
              <a:ext uri="{FF2B5EF4-FFF2-40B4-BE49-F238E27FC236}">
                <a16:creationId xmlns:a16="http://schemas.microsoft.com/office/drawing/2014/main" id="{8599543E-46C9-4F4F-B585-E1CA59B87C57}"/>
              </a:ext>
            </a:extLst>
          </p:cNvPr>
          <p:cNvPicPr>
            <a:picLocks noChangeAspect="1"/>
          </p:cNvPicPr>
          <p:nvPr/>
        </p:nvPicPr>
        <p:blipFill rotWithShape="1">
          <a:blip r:embed="rId6"/>
          <a:srcRect l="22545" t="28440" r="48336" b="22594"/>
          <a:stretch/>
        </p:blipFill>
        <p:spPr>
          <a:xfrm>
            <a:off x="5347684" y="4919546"/>
            <a:ext cx="725350" cy="648000"/>
          </a:xfrm>
          <a:prstGeom prst="rect">
            <a:avLst/>
          </a:prstGeom>
        </p:spPr>
      </p:pic>
      <p:sp>
        <p:nvSpPr>
          <p:cNvPr id="20" name="Rectangle 19">
            <a:extLst>
              <a:ext uri="{FF2B5EF4-FFF2-40B4-BE49-F238E27FC236}">
                <a16:creationId xmlns:a16="http://schemas.microsoft.com/office/drawing/2014/main" id="{41F725CF-CF28-47EC-BC25-00057A28A927}"/>
              </a:ext>
            </a:extLst>
          </p:cNvPr>
          <p:cNvSpPr/>
          <p:nvPr/>
        </p:nvSpPr>
        <p:spPr>
          <a:xfrm>
            <a:off x="1347197" y="4186071"/>
            <a:ext cx="3772450" cy="64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Research Scientist</a:t>
            </a:r>
          </a:p>
        </p:txBody>
      </p:sp>
      <p:sp>
        <p:nvSpPr>
          <p:cNvPr id="21" name="Rectangle 20">
            <a:extLst>
              <a:ext uri="{FF2B5EF4-FFF2-40B4-BE49-F238E27FC236}">
                <a16:creationId xmlns:a16="http://schemas.microsoft.com/office/drawing/2014/main" id="{90348E95-6DB3-43E9-A5CF-F18001280D06}"/>
              </a:ext>
            </a:extLst>
          </p:cNvPr>
          <p:cNvSpPr/>
          <p:nvPr/>
        </p:nvSpPr>
        <p:spPr>
          <a:xfrm>
            <a:off x="1347197" y="4919546"/>
            <a:ext cx="3772450" cy="64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Operations Manager</a:t>
            </a:r>
          </a:p>
        </p:txBody>
      </p:sp>
      <p:pic>
        <p:nvPicPr>
          <p:cNvPr id="22" name="Picture 21">
            <a:extLst>
              <a:ext uri="{FF2B5EF4-FFF2-40B4-BE49-F238E27FC236}">
                <a16:creationId xmlns:a16="http://schemas.microsoft.com/office/drawing/2014/main" id="{FF3EFE8A-223E-45D5-93A6-7DF7B9A9E127}"/>
              </a:ext>
            </a:extLst>
          </p:cNvPr>
          <p:cNvPicPr>
            <a:picLocks noChangeAspect="1"/>
          </p:cNvPicPr>
          <p:nvPr/>
        </p:nvPicPr>
        <p:blipFill rotWithShape="1">
          <a:blip r:embed="rId7"/>
          <a:srcRect l="39623" t="25348" r="32479" b="28590"/>
          <a:stretch/>
        </p:blipFill>
        <p:spPr>
          <a:xfrm>
            <a:off x="5347684" y="2741864"/>
            <a:ext cx="738744" cy="648000"/>
          </a:xfrm>
          <a:prstGeom prst="rect">
            <a:avLst/>
          </a:prstGeom>
        </p:spPr>
      </p:pic>
      <p:sp>
        <p:nvSpPr>
          <p:cNvPr id="24" name="Rectangle 23">
            <a:extLst>
              <a:ext uri="{FF2B5EF4-FFF2-40B4-BE49-F238E27FC236}">
                <a16:creationId xmlns:a16="http://schemas.microsoft.com/office/drawing/2014/main" id="{6BE1B138-A498-4367-9262-A15729F82F8F}"/>
              </a:ext>
            </a:extLst>
          </p:cNvPr>
          <p:cNvSpPr/>
          <p:nvPr/>
        </p:nvSpPr>
        <p:spPr>
          <a:xfrm>
            <a:off x="7708349" y="4520965"/>
            <a:ext cx="3772450" cy="64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rPr>
              <a:t>Creativity</a:t>
            </a:r>
          </a:p>
        </p:txBody>
      </p:sp>
      <p:sp>
        <p:nvSpPr>
          <p:cNvPr id="25" name="Rectangle 24">
            <a:extLst>
              <a:ext uri="{FF2B5EF4-FFF2-40B4-BE49-F238E27FC236}">
                <a16:creationId xmlns:a16="http://schemas.microsoft.com/office/drawing/2014/main" id="{F7A74838-2EC3-48C7-BCF5-D81ED30B5DD4}"/>
              </a:ext>
            </a:extLst>
          </p:cNvPr>
          <p:cNvSpPr/>
          <p:nvPr/>
        </p:nvSpPr>
        <p:spPr>
          <a:xfrm>
            <a:off x="8207750" y="5097712"/>
            <a:ext cx="3772450" cy="64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Aiming High</a:t>
            </a:r>
          </a:p>
        </p:txBody>
      </p:sp>
      <p:sp>
        <p:nvSpPr>
          <p:cNvPr id="26" name="Text Placeholder 1">
            <a:extLst>
              <a:ext uri="{FF2B5EF4-FFF2-40B4-BE49-F238E27FC236}">
                <a16:creationId xmlns:a16="http://schemas.microsoft.com/office/drawing/2014/main" id="{F521B4BB-BBA5-415B-AB49-539EC81AAE1A}"/>
              </a:ext>
            </a:extLst>
          </p:cNvPr>
          <p:cNvSpPr txBox="1">
            <a:spLocks/>
          </p:cNvSpPr>
          <p:nvPr/>
        </p:nvSpPr>
        <p:spPr>
          <a:xfrm>
            <a:off x="788772" y="387452"/>
            <a:ext cx="10600587" cy="441413"/>
          </a:xfrm>
          <a:prstGeom prst="rect">
            <a:avLst/>
          </a:prstGeom>
        </p:spPr>
        <p:txBody>
          <a:bodyPr/>
          <a:lstStyle>
            <a:lvl1pPr marL="0" indent="0" algn="l" defTabSz="914400" rtl="0" eaLnBrk="1" latinLnBrk="0" hangingPunct="1">
              <a:lnSpc>
                <a:spcPct val="90000"/>
              </a:lnSpc>
              <a:spcBef>
                <a:spcPts val="1000"/>
              </a:spcBef>
              <a:buFontTx/>
              <a:buNone/>
              <a:defRPr sz="2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What additional skills would be important for these jobs?</a:t>
            </a:r>
            <a:endParaRPr lang="en-US" dirty="0"/>
          </a:p>
        </p:txBody>
      </p:sp>
      <p:pic>
        <p:nvPicPr>
          <p:cNvPr id="27" name="Picture Placeholder 7" descr="A person posing for the camera&#10;&#10;Description automatically generated">
            <a:extLst>
              <a:ext uri="{FF2B5EF4-FFF2-40B4-BE49-F238E27FC236}">
                <a16:creationId xmlns:a16="http://schemas.microsoft.com/office/drawing/2014/main" id="{D0BCBA70-BD74-4C5A-BFC8-CBA475B5F716}"/>
              </a:ext>
            </a:extLst>
          </p:cNvPr>
          <p:cNvPicPr>
            <a:picLocks noChangeAspect="1"/>
          </p:cNvPicPr>
          <p:nvPr/>
        </p:nvPicPr>
        <p:blipFill rotWithShape="1">
          <a:blip r:embed="rId8"/>
          <a:srcRect l="9606" t="9771" r="7680" b="9771"/>
          <a:stretch/>
        </p:blipFill>
        <p:spPr>
          <a:xfrm>
            <a:off x="5347686" y="3445960"/>
            <a:ext cx="725348" cy="694548"/>
          </a:xfrm>
          <a:prstGeom prst="rect">
            <a:avLst/>
          </a:prstGeom>
        </p:spPr>
      </p:pic>
      <p:pic>
        <p:nvPicPr>
          <p:cNvPr id="28" name="Picture Placeholder 10" descr="A person wearing glasses and smiling at the camera&#10;&#10;Description automatically generated">
            <a:extLst>
              <a:ext uri="{FF2B5EF4-FFF2-40B4-BE49-F238E27FC236}">
                <a16:creationId xmlns:a16="http://schemas.microsoft.com/office/drawing/2014/main" id="{480AED98-6CA2-46E3-A461-1CE96CDD32D0}"/>
              </a:ext>
            </a:extLst>
          </p:cNvPr>
          <p:cNvPicPr>
            <a:picLocks noChangeAspect="1"/>
          </p:cNvPicPr>
          <p:nvPr/>
        </p:nvPicPr>
        <p:blipFill rotWithShape="1">
          <a:blip r:embed="rId9"/>
          <a:srcRect t="11626" r="24787" b="14745"/>
          <a:stretch/>
        </p:blipFill>
        <p:spPr>
          <a:xfrm>
            <a:off x="5361079" y="4183736"/>
            <a:ext cx="725348" cy="688773"/>
          </a:xfrm>
          <a:prstGeom prst="rect">
            <a:avLst/>
          </a:prstGeom>
        </p:spPr>
      </p:pic>
      <p:pic>
        <p:nvPicPr>
          <p:cNvPr id="29" name="Picture Placeholder 7" descr="A person smiling for the camera&#10;&#10;Description automatically generated">
            <a:extLst>
              <a:ext uri="{FF2B5EF4-FFF2-40B4-BE49-F238E27FC236}">
                <a16:creationId xmlns:a16="http://schemas.microsoft.com/office/drawing/2014/main" id="{95EB79D4-EE16-4200-BD3B-53D9C32586F7}"/>
              </a:ext>
            </a:extLst>
          </p:cNvPr>
          <p:cNvPicPr>
            <a:picLocks noChangeAspect="1"/>
          </p:cNvPicPr>
          <p:nvPr/>
        </p:nvPicPr>
        <p:blipFill rotWithShape="1">
          <a:blip r:embed="rId10"/>
          <a:srcRect l="7424" t="5910" r="16453" b="5910"/>
          <a:stretch/>
        </p:blipFill>
        <p:spPr>
          <a:xfrm>
            <a:off x="5327463" y="1238628"/>
            <a:ext cx="725348" cy="709364"/>
          </a:xfrm>
          <a:prstGeom prst="rect">
            <a:avLst/>
          </a:prstGeom>
        </p:spPr>
      </p:pic>
    </p:spTree>
    <p:extLst>
      <p:ext uri="{BB962C8B-B14F-4D97-AF65-F5344CB8AC3E}">
        <p14:creationId xmlns:p14="http://schemas.microsoft.com/office/powerpoint/2010/main" val="411327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0013 0.00463 L -0.11862 -0.2838 " pathEditMode="relative" rAng="0" ptsTypes="AA">
                                      <p:cBhvr>
                                        <p:cTn id="6" dur="2000" fill="hold"/>
                                        <p:tgtEl>
                                          <p:spTgt spid="14"/>
                                        </p:tgtEl>
                                        <p:attrNameLst>
                                          <p:attrName>ppt_x</p:attrName>
                                          <p:attrName>ppt_y</p:attrName>
                                        </p:attrNameLst>
                                      </p:cBhvr>
                                      <p:rCtr x="-5924" y="-14421"/>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8.33333E-7 0.00255 L -0.11224 0.01598 " pathEditMode="relative" rAng="0" ptsTypes="AA">
                                      <p:cBhvr>
                                        <p:cTn id="10" dur="2000" fill="hold"/>
                                        <p:tgtEl>
                                          <p:spTgt spid="5"/>
                                        </p:tgtEl>
                                        <p:attrNameLst>
                                          <p:attrName>ppt_x</p:attrName>
                                          <p:attrName>ppt_y</p:attrName>
                                        </p:attrNameLst>
                                      </p:cBhvr>
                                      <p:rCtr x="-5612" y="671"/>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01015 0.12847 L -0.15286 0.02616 " pathEditMode="relative" rAng="0" ptsTypes="AA">
                                      <p:cBhvr>
                                        <p:cTn id="14" dur="2000" fill="hold"/>
                                        <p:tgtEl>
                                          <p:spTgt spid="13"/>
                                        </p:tgtEl>
                                        <p:attrNameLst>
                                          <p:attrName>ppt_x</p:attrName>
                                          <p:attrName>ppt_y</p:attrName>
                                        </p:attrNameLst>
                                      </p:cBhvr>
                                      <p:rCtr x="-7135" y="-5116"/>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01666 0.05463 L -0.15351 -0.05764 " pathEditMode="relative" rAng="0" ptsTypes="AA">
                                      <p:cBhvr>
                                        <p:cTn id="18" dur="2000" fill="hold"/>
                                        <p:tgtEl>
                                          <p:spTgt spid="15"/>
                                        </p:tgtEl>
                                        <p:attrNameLst>
                                          <p:attrName>ppt_x</p:attrName>
                                          <p:attrName>ppt_y</p:attrName>
                                        </p:attrNameLst>
                                      </p:cBhvr>
                                      <p:rCtr x="-6849" y="-5625"/>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0.00182 0.02662 L -0.11185 -0.05 " pathEditMode="relative" rAng="0" ptsTypes="AA">
                                      <p:cBhvr>
                                        <p:cTn id="22" dur="2000" fill="hold"/>
                                        <p:tgtEl>
                                          <p:spTgt spid="24"/>
                                        </p:tgtEl>
                                        <p:attrNameLst>
                                          <p:attrName>ppt_x</p:attrName>
                                          <p:attrName>ppt_y</p:attrName>
                                        </p:attrNameLst>
                                      </p:cBhvr>
                                      <p:rCtr x="-5508" y="-3843"/>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0.00339 -0.01088 L -0.15286 -0.0287 " pathEditMode="relative" rAng="0" ptsTypes="AA">
                                      <p:cBhvr>
                                        <p:cTn id="26" dur="2000" fill="hold"/>
                                        <p:tgtEl>
                                          <p:spTgt spid="25"/>
                                        </p:tgtEl>
                                        <p:attrNameLst>
                                          <p:attrName>ppt_x</p:attrName>
                                          <p:attrName>ppt_y</p:attrName>
                                        </p:attrNameLst>
                                      </p:cBhvr>
                                      <p:rCtr x="-7813"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6B1FBB-B45B-468C-8A74-F533630533DA}"/>
              </a:ext>
            </a:extLst>
          </p:cNvPr>
          <p:cNvSpPr>
            <a:spLocks noGrp="1"/>
          </p:cNvSpPr>
          <p:nvPr>
            <p:ph type="body" sz="quarter" idx="10"/>
          </p:nvPr>
        </p:nvSpPr>
        <p:spPr/>
        <p:txBody>
          <a:bodyPr/>
          <a:lstStyle/>
          <a:p>
            <a:endParaRPr lang="en-GB" sz="3200"/>
          </a:p>
        </p:txBody>
      </p:sp>
      <p:sp>
        <p:nvSpPr>
          <p:cNvPr id="11" name="Text Placeholder 10">
            <a:extLst>
              <a:ext uri="{FF2B5EF4-FFF2-40B4-BE49-F238E27FC236}">
                <a16:creationId xmlns:a16="http://schemas.microsoft.com/office/drawing/2014/main" id="{D5EABB6A-8A62-4DD9-A7C7-4E553C95E722}"/>
              </a:ext>
            </a:extLst>
          </p:cNvPr>
          <p:cNvSpPr>
            <a:spLocks noGrp="1"/>
          </p:cNvSpPr>
          <p:nvPr>
            <p:ph type="body" sz="quarter" idx="11"/>
          </p:nvPr>
        </p:nvSpPr>
        <p:spPr/>
        <p:txBody>
          <a:bodyPr/>
          <a:lstStyle/>
          <a:p>
            <a:r>
              <a:rPr lang="en-GB" sz="4000" dirty="0"/>
              <a:t>Job Sectors</a:t>
            </a:r>
          </a:p>
        </p:txBody>
      </p:sp>
      <p:sp>
        <p:nvSpPr>
          <p:cNvPr id="12" name="Text Placeholder 11">
            <a:extLst>
              <a:ext uri="{FF2B5EF4-FFF2-40B4-BE49-F238E27FC236}">
                <a16:creationId xmlns:a16="http://schemas.microsoft.com/office/drawing/2014/main" id="{D2E5B352-AEE7-4690-8BA8-E4AA7C0F1495}"/>
              </a:ext>
            </a:extLst>
          </p:cNvPr>
          <p:cNvSpPr>
            <a:spLocks noGrp="1"/>
          </p:cNvSpPr>
          <p:nvPr>
            <p:ph type="body" sz="quarter" idx="12"/>
          </p:nvPr>
        </p:nvSpPr>
        <p:spPr>
          <a:xfrm>
            <a:off x="132736" y="2458302"/>
            <a:ext cx="3082413" cy="3000057"/>
          </a:xfrm>
        </p:spPr>
        <p:txBody>
          <a:bodyPr/>
          <a:lstStyle/>
          <a:p>
            <a:pPr fontAlgn="ctr"/>
            <a:r>
              <a:rPr lang="en-GB" sz="1600" dirty="0">
                <a:hlinkClick r:id="rId3"/>
              </a:rPr>
              <a:t>Accountancy, banking and finance</a:t>
            </a:r>
            <a:endParaRPr lang="en-GB" sz="1600" dirty="0"/>
          </a:p>
          <a:p>
            <a:pPr fontAlgn="ctr"/>
            <a:r>
              <a:rPr lang="en-GB" sz="1600" dirty="0">
                <a:hlinkClick r:id="rId4"/>
              </a:rPr>
              <a:t>Business, consulting and management</a:t>
            </a:r>
            <a:endParaRPr lang="en-GB" sz="1600" dirty="0"/>
          </a:p>
          <a:p>
            <a:pPr fontAlgn="ctr"/>
            <a:r>
              <a:rPr lang="en-GB" sz="1600" dirty="0">
                <a:hlinkClick r:id="rId5"/>
              </a:rPr>
              <a:t>Charity and voluntary work</a:t>
            </a:r>
            <a:endParaRPr lang="en-GB" sz="1600" dirty="0"/>
          </a:p>
          <a:p>
            <a:pPr fontAlgn="ctr"/>
            <a:r>
              <a:rPr lang="en-GB" sz="1600" dirty="0">
                <a:hlinkClick r:id="rId6"/>
              </a:rPr>
              <a:t>Creative arts and design</a:t>
            </a:r>
            <a:endParaRPr lang="en-GB" sz="1600" dirty="0"/>
          </a:p>
          <a:p>
            <a:pPr fontAlgn="ctr"/>
            <a:r>
              <a:rPr lang="en-GB" sz="1600" dirty="0">
                <a:hlinkClick r:id="rId7"/>
              </a:rPr>
              <a:t>Energy and utilities</a:t>
            </a:r>
            <a:endParaRPr lang="en-GB" sz="1600" dirty="0"/>
          </a:p>
          <a:p>
            <a:pPr fontAlgn="ctr"/>
            <a:r>
              <a:rPr lang="en-GB" sz="1600" dirty="0">
                <a:hlinkClick r:id="rId8"/>
              </a:rPr>
              <a:t>Engineering and manufacturing</a:t>
            </a:r>
            <a:endParaRPr lang="en-GB" sz="1600" dirty="0"/>
          </a:p>
          <a:p>
            <a:endParaRPr lang="en-GB" sz="1600" dirty="0"/>
          </a:p>
        </p:txBody>
      </p:sp>
      <p:sp>
        <p:nvSpPr>
          <p:cNvPr id="13" name="Text Placeholder 12">
            <a:extLst>
              <a:ext uri="{FF2B5EF4-FFF2-40B4-BE49-F238E27FC236}">
                <a16:creationId xmlns:a16="http://schemas.microsoft.com/office/drawing/2014/main" id="{E3E10DB2-0E27-420A-9961-7480A03FD672}"/>
              </a:ext>
            </a:extLst>
          </p:cNvPr>
          <p:cNvSpPr>
            <a:spLocks noGrp="1"/>
          </p:cNvSpPr>
          <p:nvPr>
            <p:ph type="body" sz="quarter" idx="13"/>
          </p:nvPr>
        </p:nvSpPr>
        <p:spPr>
          <a:xfrm>
            <a:off x="3091120" y="2458302"/>
            <a:ext cx="3200412" cy="3000057"/>
          </a:xfrm>
        </p:spPr>
        <p:txBody>
          <a:bodyPr/>
          <a:lstStyle/>
          <a:p>
            <a:pPr fontAlgn="ctr"/>
            <a:r>
              <a:rPr lang="en-GB" sz="1600" dirty="0">
                <a:hlinkClick r:id="rId9"/>
              </a:rPr>
              <a:t>Environment and agriculture</a:t>
            </a:r>
            <a:endParaRPr lang="en-GB" sz="1600" dirty="0"/>
          </a:p>
          <a:p>
            <a:pPr fontAlgn="ctr"/>
            <a:r>
              <a:rPr lang="en-GB" sz="1600" dirty="0">
                <a:hlinkClick r:id="rId10"/>
              </a:rPr>
              <a:t>Healthcare</a:t>
            </a:r>
            <a:endParaRPr lang="en-GB" sz="1600" dirty="0"/>
          </a:p>
          <a:p>
            <a:pPr fontAlgn="ctr"/>
            <a:r>
              <a:rPr lang="en-GB" sz="1600" dirty="0">
                <a:hlinkClick r:id="rId11"/>
              </a:rPr>
              <a:t>Hospitality and events management</a:t>
            </a:r>
            <a:endParaRPr lang="en-GB" sz="1600" dirty="0"/>
          </a:p>
          <a:p>
            <a:pPr fontAlgn="ctr"/>
            <a:r>
              <a:rPr lang="en-GB" sz="1600" dirty="0">
                <a:hlinkClick r:id="rId12"/>
              </a:rPr>
              <a:t>Information technology</a:t>
            </a:r>
            <a:endParaRPr lang="en-GB" sz="1600" dirty="0"/>
          </a:p>
          <a:p>
            <a:pPr fontAlgn="ctr"/>
            <a:r>
              <a:rPr lang="en-GB" sz="1600" dirty="0">
                <a:hlinkClick r:id="rId13"/>
              </a:rPr>
              <a:t>Law</a:t>
            </a:r>
            <a:endParaRPr lang="en-GB" sz="1600" dirty="0"/>
          </a:p>
          <a:p>
            <a:pPr fontAlgn="ctr"/>
            <a:r>
              <a:rPr lang="en-GB" sz="1600" dirty="0">
                <a:hlinkClick r:id="rId14"/>
              </a:rPr>
              <a:t>Law enforcement and security</a:t>
            </a:r>
            <a:endParaRPr lang="en-GB" sz="1600" dirty="0"/>
          </a:p>
          <a:p>
            <a:pPr fontAlgn="ctr"/>
            <a:r>
              <a:rPr lang="en-GB" sz="1600" dirty="0">
                <a:hlinkClick r:id="rId15"/>
              </a:rPr>
              <a:t>Leisure, sport and tourism</a:t>
            </a:r>
            <a:endParaRPr lang="en-GB" sz="1600" dirty="0"/>
          </a:p>
          <a:p>
            <a:endParaRPr lang="en-GB" sz="1600" dirty="0"/>
          </a:p>
        </p:txBody>
      </p:sp>
      <p:sp>
        <p:nvSpPr>
          <p:cNvPr id="16" name="Text Placeholder 12">
            <a:extLst>
              <a:ext uri="{FF2B5EF4-FFF2-40B4-BE49-F238E27FC236}">
                <a16:creationId xmlns:a16="http://schemas.microsoft.com/office/drawing/2014/main" id="{1434D88F-FC63-41E1-842C-0945E71B0D41}"/>
              </a:ext>
            </a:extLst>
          </p:cNvPr>
          <p:cNvSpPr txBox="1">
            <a:spLocks/>
          </p:cNvSpPr>
          <p:nvPr/>
        </p:nvSpPr>
        <p:spPr>
          <a:xfrm>
            <a:off x="6173533" y="2463391"/>
            <a:ext cx="3056246"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16"/>
              </a:rPr>
              <a:t>Marketing, advertising and PR</a:t>
            </a:r>
            <a:endParaRPr lang="en-GB" sz="1600" dirty="0"/>
          </a:p>
          <a:p>
            <a:pPr fontAlgn="ctr"/>
            <a:r>
              <a:rPr lang="en-GB" sz="1600" dirty="0">
                <a:hlinkClick r:id="rId17"/>
              </a:rPr>
              <a:t>Media and internet</a:t>
            </a:r>
            <a:endParaRPr lang="en-GB" sz="1600" dirty="0"/>
          </a:p>
          <a:p>
            <a:pPr fontAlgn="ctr"/>
            <a:r>
              <a:rPr lang="en-GB" sz="1600" dirty="0">
                <a:hlinkClick r:id="rId18"/>
              </a:rPr>
              <a:t>Property and construction</a:t>
            </a:r>
            <a:endParaRPr lang="en-GB" sz="1600" dirty="0"/>
          </a:p>
          <a:p>
            <a:pPr fontAlgn="ctr"/>
            <a:r>
              <a:rPr lang="en-GB" sz="1600" dirty="0">
                <a:hlinkClick r:id="rId19"/>
              </a:rPr>
              <a:t>Public services and administration</a:t>
            </a:r>
            <a:endParaRPr lang="en-GB" sz="1600" dirty="0"/>
          </a:p>
          <a:p>
            <a:pPr fontAlgn="ctr"/>
            <a:r>
              <a:rPr lang="en-GB" sz="1600" dirty="0">
                <a:hlinkClick r:id="rId20"/>
              </a:rPr>
              <a:t>Recruitment and HR</a:t>
            </a:r>
            <a:endParaRPr lang="en-GB" sz="1600" dirty="0"/>
          </a:p>
          <a:p>
            <a:pPr fontAlgn="ctr"/>
            <a:r>
              <a:rPr lang="en-GB" sz="1600" dirty="0">
                <a:hlinkClick r:id="rId21"/>
              </a:rPr>
              <a:t>Retail</a:t>
            </a:r>
            <a:endParaRPr lang="en-GB" sz="1600" dirty="0"/>
          </a:p>
          <a:p>
            <a:pPr fontAlgn="ctr"/>
            <a:r>
              <a:rPr lang="en-GB" sz="1600" dirty="0">
                <a:hlinkClick r:id="rId22"/>
              </a:rPr>
              <a:t>Sales</a:t>
            </a:r>
            <a:endParaRPr lang="en-GB" sz="1600" dirty="0"/>
          </a:p>
          <a:p>
            <a:endParaRPr lang="en-GB" sz="1600" dirty="0"/>
          </a:p>
        </p:txBody>
      </p:sp>
      <p:sp>
        <p:nvSpPr>
          <p:cNvPr id="17" name="Text Placeholder 12">
            <a:extLst>
              <a:ext uri="{FF2B5EF4-FFF2-40B4-BE49-F238E27FC236}">
                <a16:creationId xmlns:a16="http://schemas.microsoft.com/office/drawing/2014/main" id="{C7A38296-6D0B-47B1-88CE-BB7B398247D1}"/>
              </a:ext>
            </a:extLst>
          </p:cNvPr>
          <p:cNvSpPr txBox="1">
            <a:spLocks/>
          </p:cNvSpPr>
          <p:nvPr/>
        </p:nvSpPr>
        <p:spPr>
          <a:xfrm>
            <a:off x="9105750" y="2445505"/>
            <a:ext cx="2556008"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23"/>
              </a:rPr>
              <a:t>Science and pharmaceuticals</a:t>
            </a:r>
            <a:endParaRPr lang="en-GB" sz="1600" dirty="0"/>
          </a:p>
          <a:p>
            <a:pPr fontAlgn="ctr"/>
            <a:r>
              <a:rPr lang="en-GB" sz="1600" dirty="0">
                <a:hlinkClick r:id="rId24"/>
              </a:rPr>
              <a:t>Social care</a:t>
            </a:r>
            <a:endParaRPr lang="en-GB" sz="1600" dirty="0"/>
          </a:p>
          <a:p>
            <a:pPr fontAlgn="ctr"/>
            <a:r>
              <a:rPr lang="en-GB" sz="1600" dirty="0">
                <a:hlinkClick r:id="rId25"/>
              </a:rPr>
              <a:t>Teacher training and education</a:t>
            </a:r>
            <a:endParaRPr lang="en-GB" sz="1600" dirty="0"/>
          </a:p>
          <a:p>
            <a:pPr fontAlgn="ctr"/>
            <a:r>
              <a:rPr lang="en-GB" sz="1600" dirty="0">
                <a:hlinkClick r:id="rId26"/>
              </a:rPr>
              <a:t>Transport and logistics</a:t>
            </a:r>
            <a:endParaRPr lang="en-GB" sz="1600" dirty="0"/>
          </a:p>
          <a:p>
            <a:r>
              <a:rPr lang="en-GB" sz="1600" dirty="0"/>
              <a:t> </a:t>
            </a:r>
          </a:p>
          <a:p>
            <a:endParaRPr lang="en-GB" sz="1600" dirty="0"/>
          </a:p>
        </p:txBody>
      </p:sp>
      <p:pic>
        <p:nvPicPr>
          <p:cNvPr id="19" name="Picture 18" descr="A close up of a sign&#10;&#10;Description automatically generated">
            <a:extLst>
              <a:ext uri="{FF2B5EF4-FFF2-40B4-BE49-F238E27FC236}">
                <a16:creationId xmlns:a16="http://schemas.microsoft.com/office/drawing/2014/main" id="{7E1C52B1-EB72-4706-95BA-1A4A93E73FD1}"/>
              </a:ext>
            </a:extLst>
          </p:cNvPr>
          <p:cNvPicPr/>
          <p:nvPr/>
        </p:nvPicPr>
        <p:blipFill>
          <a:blip r:embed="rId27">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22" name="Picture 21" descr="A close up of a logo&#10;&#10;Description automatically generated">
            <a:extLst>
              <a:ext uri="{FF2B5EF4-FFF2-40B4-BE49-F238E27FC236}">
                <a16:creationId xmlns:a16="http://schemas.microsoft.com/office/drawing/2014/main" id="{484DE01C-2074-4CD7-9313-A4810E0A8C1A}"/>
              </a:ext>
            </a:extLst>
          </p:cNvPr>
          <p:cNvPicPr/>
          <p:nvPr/>
        </p:nvPicPr>
        <p:blipFill rotWithShape="1">
          <a:blip r:embed="rId28">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736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1625B0-DB9C-4138-A5F6-28884EE3C96A}"/>
              </a:ext>
            </a:extLst>
          </p:cNvPr>
          <p:cNvSpPr>
            <a:spLocks noGrp="1"/>
          </p:cNvSpPr>
          <p:nvPr>
            <p:ph type="body" sz="quarter" idx="10"/>
          </p:nvPr>
        </p:nvSpPr>
        <p:spPr/>
        <p:txBody>
          <a:bodyPr/>
          <a:lstStyle/>
          <a:p>
            <a:r>
              <a:rPr lang="en-GB" dirty="0"/>
              <a:t>Teachers Resources</a:t>
            </a:r>
          </a:p>
        </p:txBody>
      </p:sp>
      <p:sp>
        <p:nvSpPr>
          <p:cNvPr id="6" name="Text Placeholder 5">
            <a:extLst>
              <a:ext uri="{FF2B5EF4-FFF2-40B4-BE49-F238E27FC236}">
                <a16:creationId xmlns:a16="http://schemas.microsoft.com/office/drawing/2014/main" id="{8249CB21-B079-4504-914B-548196D8DD1C}"/>
              </a:ext>
            </a:extLst>
          </p:cNvPr>
          <p:cNvSpPr>
            <a:spLocks noGrp="1"/>
          </p:cNvSpPr>
          <p:nvPr>
            <p:ph type="body" sz="quarter" idx="11"/>
          </p:nvPr>
        </p:nvSpPr>
        <p:spPr/>
        <p:txBody>
          <a:bodyPr/>
          <a:lstStyle/>
          <a:p>
            <a:r>
              <a:rPr lang="en-GB" dirty="0"/>
              <a:t>Extension Activities</a:t>
            </a:r>
          </a:p>
        </p:txBody>
      </p:sp>
      <p:sp>
        <p:nvSpPr>
          <p:cNvPr id="7" name="Text Placeholder 6">
            <a:extLst>
              <a:ext uri="{FF2B5EF4-FFF2-40B4-BE49-F238E27FC236}">
                <a16:creationId xmlns:a16="http://schemas.microsoft.com/office/drawing/2014/main" id="{6854B800-A80D-46FC-9913-F5B32B27A5E7}"/>
              </a:ext>
            </a:extLst>
          </p:cNvPr>
          <p:cNvSpPr>
            <a:spLocks noGrp="1"/>
          </p:cNvSpPr>
          <p:nvPr>
            <p:ph type="body" sz="quarter" idx="14"/>
          </p:nvPr>
        </p:nvSpPr>
        <p:spPr>
          <a:xfrm>
            <a:off x="294681" y="2374839"/>
            <a:ext cx="5265860" cy="3000057"/>
          </a:xfrm>
        </p:spPr>
        <p:txBody>
          <a:bodyPr/>
          <a:lstStyle/>
          <a:p>
            <a:r>
              <a:rPr lang="en-GB" sz="2000" dirty="0"/>
              <a:t>Students can work through the essential skills using the </a:t>
            </a:r>
            <a:r>
              <a:rPr lang="en-GB" sz="2000" dirty="0" err="1">
                <a:hlinkClick r:id="rId3"/>
              </a:rPr>
              <a:t>SkillsBuilder</a:t>
            </a:r>
            <a:r>
              <a:rPr lang="en-GB" sz="2000" dirty="0">
                <a:hlinkClick r:id="rId3"/>
              </a:rPr>
              <a:t> Passport</a:t>
            </a:r>
            <a:endParaRPr lang="en-GB" sz="2000" dirty="0"/>
          </a:p>
          <a:p>
            <a:r>
              <a:rPr lang="en-GB" sz="2000" dirty="0"/>
              <a:t>Link the lesson to an </a:t>
            </a:r>
            <a:r>
              <a:rPr lang="en-GB" sz="2000" dirty="0">
                <a:hlinkClick r:id="rId4"/>
              </a:rPr>
              <a:t>Open Doors </a:t>
            </a:r>
            <a:r>
              <a:rPr lang="en-GB" sz="2000" dirty="0"/>
              <a:t>activity or </a:t>
            </a:r>
            <a:r>
              <a:rPr lang="en-GB" sz="2000" dirty="0">
                <a:hlinkClick r:id="rId5"/>
              </a:rPr>
              <a:t>employer visit</a:t>
            </a:r>
            <a:endParaRPr lang="en-GB" sz="2000" dirty="0"/>
          </a:p>
        </p:txBody>
      </p:sp>
      <p:sp>
        <p:nvSpPr>
          <p:cNvPr id="8" name="Text Placeholder 7">
            <a:extLst>
              <a:ext uri="{FF2B5EF4-FFF2-40B4-BE49-F238E27FC236}">
                <a16:creationId xmlns:a16="http://schemas.microsoft.com/office/drawing/2014/main" id="{7AD15921-EAD2-45BF-88C5-DE476ED075C4}"/>
              </a:ext>
            </a:extLst>
          </p:cNvPr>
          <p:cNvSpPr>
            <a:spLocks noGrp="1"/>
          </p:cNvSpPr>
          <p:nvPr>
            <p:ph type="body" sz="quarter" idx="15"/>
          </p:nvPr>
        </p:nvSpPr>
        <p:spPr>
          <a:xfrm>
            <a:off x="6105145" y="2374839"/>
            <a:ext cx="5265861" cy="3000057"/>
          </a:xfrm>
        </p:spPr>
        <p:txBody>
          <a:bodyPr/>
          <a:lstStyle/>
          <a:p>
            <a:r>
              <a:rPr lang="en-GB" sz="2000" dirty="0"/>
              <a:t>Students work through the Careers East Sussex </a:t>
            </a:r>
            <a:r>
              <a:rPr lang="en-GB" sz="2000" dirty="0">
                <a:hlinkClick r:id="rId6"/>
              </a:rPr>
              <a:t>Employability Passport</a:t>
            </a:r>
            <a:endParaRPr lang="en-GB" sz="2000" dirty="0"/>
          </a:p>
          <a:p>
            <a:r>
              <a:rPr lang="en-GB" sz="2000" dirty="0"/>
              <a:t>Students complete a research task around a particular job or sector. Alternatively, use the Barclays Life Skills : </a:t>
            </a:r>
            <a:r>
              <a:rPr lang="en-GB" sz="2000" dirty="0">
                <a:hlinkClick r:id="rId7"/>
              </a:rPr>
              <a:t>Exploring job sectors and preparing for work </a:t>
            </a:r>
            <a:r>
              <a:rPr lang="en-GB" sz="2000" dirty="0"/>
              <a:t>lesson plan</a:t>
            </a:r>
          </a:p>
        </p:txBody>
      </p:sp>
      <p:pic>
        <p:nvPicPr>
          <p:cNvPr id="11" name="Picture 10" descr="A close up of a sign&#10;&#10;Description automatically generated">
            <a:extLst>
              <a:ext uri="{FF2B5EF4-FFF2-40B4-BE49-F238E27FC236}">
                <a16:creationId xmlns:a16="http://schemas.microsoft.com/office/drawing/2014/main" id="{EAE30973-F5A2-445F-B1DB-E0257C24E2B0}"/>
              </a:ext>
            </a:extLst>
          </p:cNvPr>
          <p:cNvPicPr/>
          <p:nvPr/>
        </p:nvPicPr>
        <p:blipFill>
          <a:blip r:embed="rId8">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2" name="Picture 11" descr="A close up of a logo&#10;&#10;Description automatically generated">
            <a:extLst>
              <a:ext uri="{FF2B5EF4-FFF2-40B4-BE49-F238E27FC236}">
                <a16:creationId xmlns:a16="http://schemas.microsoft.com/office/drawing/2014/main" id="{F7A1D4CC-7DBE-4370-B8EC-6A1196562D66}"/>
              </a:ext>
            </a:extLst>
          </p:cNvPr>
          <p:cNvPicPr/>
          <p:nvPr/>
        </p:nvPicPr>
        <p:blipFill rotWithShape="1">
          <a:blip r:embed="rId9">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021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The East Sussex Careers Hub</a:t>
            </a:r>
          </a:p>
          <a:p>
            <a:r>
              <a:rPr lang="en-US" dirty="0"/>
              <a:t>www.careerseastsussex.co.uk</a:t>
            </a:r>
          </a:p>
        </p:txBody>
      </p:sp>
      <p:pic>
        <p:nvPicPr>
          <p:cNvPr id="6" name="Picture 5" descr="A close up of a sign&#10;&#10;Description automatically generated">
            <a:extLst>
              <a:ext uri="{FF2B5EF4-FFF2-40B4-BE49-F238E27FC236}">
                <a16:creationId xmlns:a16="http://schemas.microsoft.com/office/drawing/2014/main" id="{F7322892-C21E-4FDA-A330-D733A1AF4A9D}"/>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7" name="Picture 6" descr="A close up of a logo&#10;&#10;Description automatically generated">
            <a:extLst>
              <a:ext uri="{FF2B5EF4-FFF2-40B4-BE49-F238E27FC236}">
                <a16:creationId xmlns:a16="http://schemas.microsoft.com/office/drawing/2014/main" id="{D92FDF15-E5DB-49ED-A18A-A3885C758918}"/>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513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EB8AF7D-8934-4705-AF90-099FDAC1A615}"/>
              </a:ext>
            </a:extLst>
          </p:cNvPr>
          <p:cNvSpPr>
            <a:spLocks noGrp="1"/>
          </p:cNvSpPr>
          <p:nvPr>
            <p:ph type="body" sz="quarter" idx="10"/>
          </p:nvPr>
        </p:nvSpPr>
        <p:spPr/>
        <p:txBody>
          <a:bodyPr/>
          <a:lstStyle/>
          <a:p>
            <a:r>
              <a:rPr lang="en-GB" dirty="0"/>
              <a:t>LMI</a:t>
            </a:r>
          </a:p>
        </p:txBody>
      </p:sp>
      <p:sp>
        <p:nvSpPr>
          <p:cNvPr id="9" name="Text Placeholder 8">
            <a:extLst>
              <a:ext uri="{FF2B5EF4-FFF2-40B4-BE49-F238E27FC236}">
                <a16:creationId xmlns:a16="http://schemas.microsoft.com/office/drawing/2014/main" id="{4650D56C-68F6-4D91-910B-DC9FA571C770}"/>
              </a:ext>
            </a:extLst>
          </p:cNvPr>
          <p:cNvSpPr>
            <a:spLocks noGrp="1"/>
          </p:cNvSpPr>
          <p:nvPr>
            <p:ph type="body" sz="quarter" idx="11"/>
          </p:nvPr>
        </p:nvSpPr>
        <p:spPr/>
        <p:txBody>
          <a:bodyPr/>
          <a:lstStyle/>
          <a:p>
            <a:r>
              <a:rPr lang="en-GB" dirty="0"/>
              <a:t>Labour Market</a:t>
            </a:r>
          </a:p>
        </p:txBody>
      </p:sp>
      <p:sp>
        <p:nvSpPr>
          <p:cNvPr id="10" name="Text Placeholder 9">
            <a:extLst>
              <a:ext uri="{FF2B5EF4-FFF2-40B4-BE49-F238E27FC236}">
                <a16:creationId xmlns:a16="http://schemas.microsoft.com/office/drawing/2014/main" id="{6E8B0004-3CEE-4183-BE43-3717F8C5BEC9}"/>
              </a:ext>
            </a:extLst>
          </p:cNvPr>
          <p:cNvSpPr>
            <a:spLocks noGrp="1"/>
          </p:cNvSpPr>
          <p:nvPr>
            <p:ph type="body" sz="quarter" idx="12"/>
          </p:nvPr>
        </p:nvSpPr>
        <p:spPr>
          <a:xfrm>
            <a:off x="309717" y="2458302"/>
            <a:ext cx="5604386" cy="3000057"/>
          </a:xfrm>
        </p:spPr>
        <p:txBody>
          <a:bodyPr/>
          <a:lstStyle/>
          <a:p>
            <a:pPr>
              <a:spcBef>
                <a:spcPts val="250"/>
              </a:spcBef>
              <a:spcAft>
                <a:spcPts val="250"/>
              </a:spcAft>
            </a:pPr>
            <a:r>
              <a:rPr lang="en-US" sz="1600" dirty="0">
                <a:solidFill>
                  <a:schemeClr val="accent6"/>
                </a:solidFill>
              </a:rPr>
              <a:t>LMI helps </a:t>
            </a:r>
            <a:r>
              <a:rPr lang="en-US" sz="1600" b="1" dirty="0">
                <a:solidFill>
                  <a:schemeClr val="accent6"/>
                </a:solidFill>
              </a:rPr>
              <a:t>clients / customers </a:t>
            </a:r>
            <a:r>
              <a:rPr lang="en-US" sz="1600" dirty="0">
                <a:solidFill>
                  <a:schemeClr val="accent6"/>
                </a:solidFill>
              </a:rPr>
              <a:t>to consider routes into and ways around and through the world of work, by raising aspirations, challenging stereotypes, increasing job knowledge and widening job knowledge.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LMI is essential for providing career and employment professionals with an understanding of the dynamic interplay between </a:t>
            </a:r>
            <a:r>
              <a:rPr lang="en-US" sz="1600" b="1" dirty="0">
                <a:solidFill>
                  <a:schemeClr val="accent6"/>
                </a:solidFill>
              </a:rPr>
              <a:t>supply and demand </a:t>
            </a:r>
            <a:r>
              <a:rPr lang="en-US" sz="1600" dirty="0">
                <a:solidFill>
                  <a:schemeClr val="accent6"/>
                </a:solidFill>
              </a:rPr>
              <a:t>in fast-changing local, regional, national and international </a:t>
            </a:r>
            <a:r>
              <a:rPr lang="en-US" sz="1600" b="1" dirty="0" err="1">
                <a:solidFill>
                  <a:schemeClr val="accent6"/>
                </a:solidFill>
              </a:rPr>
              <a:t>labour</a:t>
            </a:r>
            <a:r>
              <a:rPr lang="en-US" sz="1600" b="1" dirty="0">
                <a:solidFill>
                  <a:schemeClr val="accent6"/>
                </a:solidFill>
              </a:rPr>
              <a:t> markets. </a:t>
            </a:r>
            <a:endParaRPr lang="en-GB" sz="1600" b="1"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endParaRPr lang="en-GB" sz="1600" dirty="0"/>
          </a:p>
        </p:txBody>
      </p:sp>
      <p:sp>
        <p:nvSpPr>
          <p:cNvPr id="11" name="Text Placeholder 10">
            <a:extLst>
              <a:ext uri="{FF2B5EF4-FFF2-40B4-BE49-F238E27FC236}">
                <a16:creationId xmlns:a16="http://schemas.microsoft.com/office/drawing/2014/main" id="{9617B4EF-E06D-42DD-A73F-5BAB83FB8C00}"/>
              </a:ext>
            </a:extLst>
          </p:cNvPr>
          <p:cNvSpPr>
            <a:spLocks noGrp="1"/>
          </p:cNvSpPr>
          <p:nvPr>
            <p:ph type="body" sz="quarter" idx="13"/>
          </p:nvPr>
        </p:nvSpPr>
        <p:spPr>
          <a:xfrm>
            <a:off x="6096000" y="2458302"/>
            <a:ext cx="5938684" cy="3000057"/>
          </a:xfrm>
        </p:spPr>
        <p:txBody>
          <a:bodyPr/>
          <a:lstStyle/>
          <a:p>
            <a:pPr>
              <a:spcBef>
                <a:spcPts val="250"/>
              </a:spcBef>
              <a:spcAft>
                <a:spcPts val="250"/>
              </a:spcAft>
            </a:pPr>
            <a:r>
              <a:rPr lang="en-US" sz="1600" dirty="0">
                <a:solidFill>
                  <a:schemeClr val="accent6"/>
                </a:solidFill>
              </a:rPr>
              <a:t>Policy makers and planners need LMI to develop </a:t>
            </a:r>
            <a:r>
              <a:rPr lang="en-US" sz="1600" b="1" dirty="0">
                <a:solidFill>
                  <a:schemeClr val="accent6"/>
                </a:solidFill>
              </a:rPr>
              <a:t>strategies </a:t>
            </a:r>
            <a:r>
              <a:rPr lang="en-US" sz="1600" dirty="0">
                <a:solidFill>
                  <a:schemeClr val="accent6"/>
                </a:solidFill>
              </a:rPr>
              <a:t>for the </a:t>
            </a:r>
            <a:r>
              <a:rPr lang="en-US" sz="1600" dirty="0" err="1">
                <a:solidFill>
                  <a:schemeClr val="accent6"/>
                </a:solidFill>
              </a:rPr>
              <a:t>labour</a:t>
            </a:r>
            <a:r>
              <a:rPr lang="en-US" sz="1600" dirty="0">
                <a:solidFill>
                  <a:schemeClr val="accent6"/>
                </a:solidFill>
              </a:rPr>
              <a:t> markets of the future.</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Course designers and curriculum developers use LMI to identify what </a:t>
            </a:r>
            <a:r>
              <a:rPr lang="en-US" sz="1600" b="1" dirty="0">
                <a:solidFill>
                  <a:schemeClr val="accent6"/>
                </a:solidFill>
              </a:rPr>
              <a:t>knowledge and skills</a:t>
            </a:r>
            <a:r>
              <a:rPr lang="en-US" sz="1600" dirty="0">
                <a:solidFill>
                  <a:schemeClr val="accent6"/>
                </a:solidFill>
              </a:rPr>
              <a:t> will be needed in the future.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Researchers use LMI in research and understanding </a:t>
            </a:r>
            <a:r>
              <a:rPr lang="en-US" sz="1600" b="1" dirty="0">
                <a:solidFill>
                  <a:schemeClr val="accent6"/>
                </a:solidFill>
              </a:rPr>
              <a:t>economic and social development </a:t>
            </a:r>
            <a:r>
              <a:rPr lang="en-US" sz="1600" dirty="0">
                <a:solidFill>
                  <a:schemeClr val="accent6"/>
                </a:solidFill>
              </a:rPr>
              <a:t>at national, regional and local levels.</a:t>
            </a:r>
            <a:endParaRPr lang="en-GB" sz="1600" dirty="0">
              <a:solidFill>
                <a:schemeClr val="accent6"/>
              </a:solidFill>
              <a:latin typeface="Century Gothic" panose="020B0502020202020204" pitchFamily="34" charset="0"/>
              <a:ea typeface="Century Gothic" panose="020B0502020202020204" pitchFamily="34" charset="0"/>
              <a:cs typeface="Times New Roman" panose="02020603050405020304" pitchFamily="18" charset="0"/>
            </a:endParaRPr>
          </a:p>
          <a:p>
            <a:endParaRPr lang="en-GB" sz="1600" dirty="0"/>
          </a:p>
        </p:txBody>
      </p:sp>
      <p:pic>
        <p:nvPicPr>
          <p:cNvPr id="14" name="Picture 13" descr="A close up of a sign&#10;&#10;Description automatically generated">
            <a:extLst>
              <a:ext uri="{FF2B5EF4-FFF2-40B4-BE49-F238E27FC236}">
                <a16:creationId xmlns:a16="http://schemas.microsoft.com/office/drawing/2014/main" id="{408C8E6A-A1F5-4821-9441-0489D353AB19}"/>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F841EFB8-8F1E-49CB-89A8-14B8DAC731A3}"/>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6757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824279-44ED-47DB-B5EA-FFDBA75A0EB3}"/>
              </a:ext>
            </a:extLst>
          </p:cNvPr>
          <p:cNvSpPr>
            <a:spLocks noGrp="1"/>
          </p:cNvSpPr>
          <p:nvPr>
            <p:ph type="body" sz="quarter" idx="10"/>
          </p:nvPr>
        </p:nvSpPr>
        <p:spPr/>
        <p:txBody>
          <a:bodyPr/>
          <a:lstStyle/>
          <a:p>
            <a:endParaRPr lang="en-GB"/>
          </a:p>
        </p:txBody>
      </p:sp>
      <p:sp>
        <p:nvSpPr>
          <p:cNvPr id="9" name="Text Placeholder 8">
            <a:extLst>
              <a:ext uri="{FF2B5EF4-FFF2-40B4-BE49-F238E27FC236}">
                <a16:creationId xmlns:a16="http://schemas.microsoft.com/office/drawing/2014/main" id="{3F50955F-73BF-4C3C-B99A-35B7BFBA402F}"/>
              </a:ext>
            </a:extLst>
          </p:cNvPr>
          <p:cNvSpPr>
            <a:spLocks noGrp="1"/>
          </p:cNvSpPr>
          <p:nvPr>
            <p:ph type="body" sz="quarter" idx="11"/>
          </p:nvPr>
        </p:nvSpPr>
        <p:spPr/>
        <p:txBody>
          <a:bodyPr/>
          <a:lstStyle/>
          <a:p>
            <a:r>
              <a:rPr lang="en-GB" dirty="0"/>
              <a:t>Student Questions</a:t>
            </a:r>
          </a:p>
        </p:txBody>
      </p:sp>
      <p:sp>
        <p:nvSpPr>
          <p:cNvPr id="10" name="Text Placeholder 9">
            <a:extLst>
              <a:ext uri="{FF2B5EF4-FFF2-40B4-BE49-F238E27FC236}">
                <a16:creationId xmlns:a16="http://schemas.microsoft.com/office/drawing/2014/main" id="{EAA4CA24-4826-474A-90EF-7EB5961C4DA5}"/>
              </a:ext>
            </a:extLst>
          </p:cNvPr>
          <p:cNvSpPr>
            <a:spLocks noGrp="1"/>
          </p:cNvSpPr>
          <p:nvPr>
            <p:ph type="body" sz="quarter" idx="12"/>
          </p:nvPr>
        </p:nvSpPr>
        <p:spPr/>
        <p:txBody>
          <a:bodyPr/>
          <a:lstStyle/>
          <a:p>
            <a:pPr marL="457200" indent="-457200">
              <a:buAutoNum type="arabicPeriod"/>
            </a:pPr>
            <a:r>
              <a:rPr lang="en-GB" dirty="0"/>
              <a:t>What would your definition of Staying Positive be?</a:t>
            </a:r>
          </a:p>
          <a:p>
            <a:pPr marL="457200" indent="-457200">
              <a:buAutoNum type="arabicPeriod"/>
            </a:pPr>
            <a:r>
              <a:rPr lang="en-GB" dirty="0"/>
              <a:t>How many sectors did you see represented in the video?</a:t>
            </a:r>
          </a:p>
          <a:p>
            <a:pPr marL="457200" indent="-457200">
              <a:buAutoNum type="arabicPeriod"/>
            </a:pPr>
            <a:r>
              <a:rPr lang="en-GB" dirty="0"/>
              <a:t>Why is Staying Positive important in the different work settings?</a:t>
            </a:r>
          </a:p>
          <a:p>
            <a:pPr marL="457200" indent="-457200">
              <a:buAutoNum type="arabicPeriod"/>
            </a:pPr>
            <a:r>
              <a:rPr lang="en-GB" dirty="0"/>
              <a:t>How is Staying Positive as a skill, used in the workplace?</a:t>
            </a:r>
          </a:p>
          <a:p>
            <a:pPr marL="457200" indent="-457200">
              <a:buAutoNum type="arabicPeriod"/>
            </a:pPr>
            <a:r>
              <a:rPr lang="en-GB" dirty="0"/>
              <a:t>When do you use</a:t>
            </a:r>
            <a:r>
              <a:rPr lang="en-GB" i="1" dirty="0"/>
              <a:t> your </a:t>
            </a:r>
            <a:r>
              <a:rPr lang="en-GB" dirty="0"/>
              <a:t>Staying Positive skills in school?</a:t>
            </a:r>
          </a:p>
        </p:txBody>
      </p:sp>
      <p:pic>
        <p:nvPicPr>
          <p:cNvPr id="14" name="Picture 13" descr="A close up of a sign&#10;&#10;Description automatically generated">
            <a:extLst>
              <a:ext uri="{FF2B5EF4-FFF2-40B4-BE49-F238E27FC236}">
                <a16:creationId xmlns:a16="http://schemas.microsoft.com/office/drawing/2014/main" id="{2655DDB2-B720-42F8-ABB5-2607C2DC437F}"/>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899F9190-67E7-47B9-B977-4E5851A86D7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3">
            <a:extLst>
              <a:ext uri="{FF2B5EF4-FFF2-40B4-BE49-F238E27FC236}">
                <a16:creationId xmlns:a16="http://schemas.microsoft.com/office/drawing/2014/main" id="{D0ED57E8-CDDE-4E68-9EEE-E6A07BEF4A2C}"/>
              </a:ext>
            </a:extLst>
          </p:cNvPr>
          <p:cNvPicPr>
            <a:picLocks noGrp="1" noChangeAspect="1"/>
          </p:cNvPicPr>
          <p:nvPr>
            <p:ph type="pic" sz="quarter" idx="14"/>
          </p:nvPr>
        </p:nvPicPr>
        <p:blipFill>
          <a:blip r:embed="rId5"/>
          <a:srcRect/>
          <a:stretch/>
        </p:blipFill>
        <p:spPr>
          <a:xfrm>
            <a:off x="9143654" y="2675333"/>
            <a:ext cx="2509431" cy="2509431"/>
          </a:xfrm>
        </p:spPr>
      </p:pic>
    </p:spTree>
    <p:extLst>
      <p:ext uri="{BB962C8B-B14F-4D97-AF65-F5344CB8AC3E}">
        <p14:creationId xmlns:p14="http://schemas.microsoft.com/office/powerpoint/2010/main" val="3824155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DDB442A2-6A12-4940-A269-79CD1F5AA2E6}"/>
              </a:ext>
            </a:extLst>
          </p:cNvPr>
          <p:cNvPicPr/>
          <p:nvPr/>
        </p:nvPicPr>
        <p:blipFill>
          <a:blip r:embed="rId4">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EED3A948-2A8D-4722-B6D6-66D2A7061531}"/>
              </a:ext>
            </a:extLst>
          </p:cNvPr>
          <p:cNvPicPr/>
          <p:nvPr/>
        </p:nvPicPr>
        <p:blipFill rotWithShape="1">
          <a:blip r:embed="rId5">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Online Media 1" title="Staying Positive in East Sussex, a Secondary Skills Video">
            <a:hlinkClick r:id="" action="ppaction://media"/>
            <a:extLst>
              <a:ext uri="{FF2B5EF4-FFF2-40B4-BE49-F238E27FC236}">
                <a16:creationId xmlns:a16="http://schemas.microsoft.com/office/drawing/2014/main" id="{C7F561D1-1EB1-406F-AE1E-0D53B9F96E5F}"/>
              </a:ext>
            </a:extLst>
          </p:cNvPr>
          <p:cNvPicPr>
            <a:picLocks noRot="1" noChangeAspect="1"/>
          </p:cNvPicPr>
          <p:nvPr>
            <a:videoFile r:link="rId1"/>
          </p:nvPr>
        </p:nvPicPr>
        <p:blipFill>
          <a:blip r:embed="rId6"/>
          <a:stretch>
            <a:fillRect/>
          </a:stretch>
        </p:blipFill>
        <p:spPr>
          <a:xfrm>
            <a:off x="2088444" y="476956"/>
            <a:ext cx="8015111" cy="4508500"/>
          </a:xfrm>
          <a:prstGeom prst="rect">
            <a:avLst/>
          </a:prstGeom>
        </p:spPr>
      </p:pic>
    </p:spTree>
    <p:extLst>
      <p:ext uri="{BB962C8B-B14F-4D97-AF65-F5344CB8AC3E}">
        <p14:creationId xmlns:p14="http://schemas.microsoft.com/office/powerpoint/2010/main" val="25405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0977210" cy="795576"/>
          </a:xfrm>
        </p:spPr>
        <p:txBody>
          <a:bodyPr/>
          <a:lstStyle/>
          <a:p>
            <a:r>
              <a:rPr lang="en-US" dirty="0"/>
              <a:t>Albion in the Community</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C6C133EA-5079-454B-AA77-64B44FDA65A4}"/>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Sports, Leisure and Tourism</a:t>
            </a:r>
          </a:p>
        </p:txBody>
      </p:sp>
    </p:spTree>
    <p:extLst>
      <p:ext uri="{BB962C8B-B14F-4D97-AF65-F5344CB8AC3E}">
        <p14:creationId xmlns:p14="http://schemas.microsoft.com/office/powerpoint/2010/main" val="88947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3ABFE-8152-4320-821D-82C17AC4D465}"/>
              </a:ext>
            </a:extLst>
          </p:cNvPr>
          <p:cNvSpPr>
            <a:spLocks noGrp="1"/>
          </p:cNvSpPr>
          <p:nvPr>
            <p:ph type="body" sz="quarter" idx="10"/>
          </p:nvPr>
        </p:nvSpPr>
        <p:spPr/>
        <p:txBody>
          <a:bodyPr/>
          <a:lstStyle/>
          <a:p>
            <a:r>
              <a:rPr lang="en-GB" dirty="0"/>
              <a:t>Schools Manager</a:t>
            </a:r>
          </a:p>
        </p:txBody>
      </p:sp>
      <p:sp>
        <p:nvSpPr>
          <p:cNvPr id="3" name="Text Placeholder 2">
            <a:extLst>
              <a:ext uri="{FF2B5EF4-FFF2-40B4-BE49-F238E27FC236}">
                <a16:creationId xmlns:a16="http://schemas.microsoft.com/office/drawing/2014/main" id="{22381751-2EBF-4546-9E2A-1C83A0074873}"/>
              </a:ext>
            </a:extLst>
          </p:cNvPr>
          <p:cNvSpPr>
            <a:spLocks noGrp="1"/>
          </p:cNvSpPr>
          <p:nvPr>
            <p:ph type="body" sz="quarter" idx="11"/>
          </p:nvPr>
        </p:nvSpPr>
        <p:spPr>
          <a:xfrm>
            <a:off x="1273654" y="1217018"/>
            <a:ext cx="4286886" cy="461732"/>
          </a:xfrm>
        </p:spPr>
        <p:txBody>
          <a:bodyPr/>
          <a:lstStyle/>
          <a:p>
            <a:r>
              <a:rPr lang="en-US" sz="3200" dirty="0"/>
              <a:t>Why is staying positive important in my job?</a:t>
            </a:r>
          </a:p>
          <a:p>
            <a:endParaRPr lang="en-GB" dirty="0"/>
          </a:p>
        </p:txBody>
      </p:sp>
      <p:sp>
        <p:nvSpPr>
          <p:cNvPr id="5" name="Text Placeholder 4">
            <a:extLst>
              <a:ext uri="{FF2B5EF4-FFF2-40B4-BE49-F238E27FC236}">
                <a16:creationId xmlns:a16="http://schemas.microsoft.com/office/drawing/2014/main" id="{65167394-B603-433D-A293-67CE73AD09B5}"/>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If I am constantly positive, the parents will be happy which means the children will be happy</a:t>
            </a:r>
          </a:p>
          <a:p>
            <a:endParaRPr lang="en-GB" dirty="0"/>
          </a:p>
        </p:txBody>
      </p:sp>
      <p:pic>
        <p:nvPicPr>
          <p:cNvPr id="10" name="Picture 9" descr="A close up of a sign&#10;&#10;Description automatically generated">
            <a:extLst>
              <a:ext uri="{FF2B5EF4-FFF2-40B4-BE49-F238E27FC236}">
                <a16:creationId xmlns:a16="http://schemas.microsoft.com/office/drawing/2014/main" id="{B7D160AE-F503-481F-809B-459B4B216A01}"/>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C6B50627-164C-46C0-8B9E-B06A57D9570A}"/>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Placeholder 7" descr="A person smiling for the camera&#10;&#10;Description automatically generated">
            <a:extLst>
              <a:ext uri="{FF2B5EF4-FFF2-40B4-BE49-F238E27FC236}">
                <a16:creationId xmlns:a16="http://schemas.microsoft.com/office/drawing/2014/main" id="{1DB34FB9-7822-4C0E-B159-0C3513832551}"/>
              </a:ext>
            </a:extLst>
          </p:cNvPr>
          <p:cNvPicPr>
            <a:picLocks noGrp="1" noChangeAspect="1"/>
          </p:cNvPicPr>
          <p:nvPr>
            <p:ph type="pic" sz="quarter" idx="13"/>
          </p:nvPr>
        </p:nvPicPr>
        <p:blipFill>
          <a:blip r:embed="rId4"/>
          <a:srcRect t="5910" b="5910"/>
          <a:stretch>
            <a:fillRect/>
          </a:stretch>
        </p:blipFill>
        <p:spPr/>
      </p:pic>
    </p:spTree>
    <p:extLst>
      <p:ext uri="{BB962C8B-B14F-4D97-AF65-F5344CB8AC3E}">
        <p14:creationId xmlns:p14="http://schemas.microsoft.com/office/powerpoint/2010/main" val="407321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9128090" cy="795576"/>
          </a:xfrm>
        </p:spPr>
        <p:txBody>
          <a:bodyPr/>
          <a:lstStyle/>
          <a:p>
            <a:r>
              <a:rPr lang="en-US" dirty="0"/>
              <a:t>Hastings Contemporary</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087EC9EE-9F32-4E56-96C5-EF135DBA2030}"/>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Arts, Creative and Tourism</a:t>
            </a:r>
          </a:p>
        </p:txBody>
      </p:sp>
    </p:spTree>
    <p:extLst>
      <p:ext uri="{BB962C8B-B14F-4D97-AF65-F5344CB8AC3E}">
        <p14:creationId xmlns:p14="http://schemas.microsoft.com/office/powerpoint/2010/main" val="19420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35083-81A4-4CD9-9728-6E0B63316639}"/>
              </a:ext>
            </a:extLst>
          </p:cNvPr>
          <p:cNvSpPr>
            <a:spLocks noGrp="1"/>
          </p:cNvSpPr>
          <p:nvPr>
            <p:ph type="body" sz="quarter" idx="10"/>
          </p:nvPr>
        </p:nvSpPr>
        <p:spPr/>
        <p:txBody>
          <a:bodyPr/>
          <a:lstStyle/>
          <a:p>
            <a:r>
              <a:rPr lang="en-GB" dirty="0"/>
              <a:t>Education Officer</a:t>
            </a:r>
          </a:p>
        </p:txBody>
      </p:sp>
      <p:sp>
        <p:nvSpPr>
          <p:cNvPr id="3" name="Text Placeholder 2">
            <a:extLst>
              <a:ext uri="{FF2B5EF4-FFF2-40B4-BE49-F238E27FC236}">
                <a16:creationId xmlns:a16="http://schemas.microsoft.com/office/drawing/2014/main" id="{E187A9C5-5E28-4418-996E-5E9AEADD5F0B}"/>
              </a:ext>
            </a:extLst>
          </p:cNvPr>
          <p:cNvSpPr>
            <a:spLocks noGrp="1"/>
          </p:cNvSpPr>
          <p:nvPr>
            <p:ph type="body" sz="quarter" idx="11"/>
          </p:nvPr>
        </p:nvSpPr>
        <p:spPr>
          <a:xfrm>
            <a:off x="1273654" y="1225040"/>
            <a:ext cx="4286886" cy="461732"/>
          </a:xfrm>
        </p:spPr>
        <p:txBody>
          <a:bodyPr/>
          <a:lstStyle/>
          <a:p>
            <a:r>
              <a:rPr lang="en-US" sz="3200" dirty="0"/>
              <a:t>Why is staying positive important in my job?</a:t>
            </a:r>
          </a:p>
          <a:p>
            <a:endParaRPr lang="en-GB" dirty="0"/>
          </a:p>
        </p:txBody>
      </p:sp>
      <p:sp>
        <p:nvSpPr>
          <p:cNvPr id="5" name="Text Placeholder 4">
            <a:extLst>
              <a:ext uri="{FF2B5EF4-FFF2-40B4-BE49-F238E27FC236}">
                <a16:creationId xmlns:a16="http://schemas.microsoft.com/office/drawing/2014/main" id="{930A1FB3-A0DD-4948-8332-D87896BE5CA7}"/>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In a small team the people that you work with pick up on your mood</a:t>
            </a:r>
          </a:p>
          <a:p>
            <a:pPr marL="342900" indent="-342900">
              <a:buFont typeface="Arial" panose="020B0604020202020204" pitchFamily="34" charset="0"/>
              <a:buChar char="•"/>
            </a:pPr>
            <a:r>
              <a:rPr lang="en-GB" dirty="0"/>
              <a:t>If you stay positive you lift other people’s spirits</a:t>
            </a:r>
          </a:p>
        </p:txBody>
      </p:sp>
      <p:pic>
        <p:nvPicPr>
          <p:cNvPr id="9" name="Picture 8" descr="A close up of a sign&#10;&#10;Description automatically generated">
            <a:extLst>
              <a:ext uri="{FF2B5EF4-FFF2-40B4-BE49-F238E27FC236}">
                <a16:creationId xmlns:a16="http://schemas.microsoft.com/office/drawing/2014/main" id="{23EBC259-D5F9-4095-9F7F-E17F0351A6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B0D07008-1C44-42DF-99A3-27BEB101B0C1}"/>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erson sitting on a table&#10;&#10;Description automatically generated">
            <a:extLst>
              <a:ext uri="{FF2B5EF4-FFF2-40B4-BE49-F238E27FC236}">
                <a16:creationId xmlns:a16="http://schemas.microsoft.com/office/drawing/2014/main" id="{A461654D-2C88-4676-B45A-67278F369C39}"/>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32048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691f71b9-b64f-4844-8bf8-0e85b55a74e6"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B185EBB87B35E40BA4AE2E51B91BDE2" ma:contentTypeVersion="2" ma:contentTypeDescription="Create a new document." ma:contentTypeScope="" ma:versionID="e31f85c9fa2aeb04242b34f066cf1217">
  <xsd:schema xmlns:xsd="http://www.w3.org/2001/XMLSchema" xmlns:xs="http://www.w3.org/2001/XMLSchema" xmlns:p="http://schemas.microsoft.com/office/2006/metadata/properties" targetNamespace="http://schemas.microsoft.com/office/2006/metadata/properties" ma:root="true" ma:fieldsID="da370b1751dd3b092a6f893e472a21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84909D-2A9B-4CE7-995A-824EE81235EF}">
  <ds:schemaRefs>
    <ds:schemaRef ds:uri="Microsoft.SharePoint.Taxonomy.ContentTypeSync"/>
  </ds:schemaRefs>
</ds:datastoreItem>
</file>

<file path=customXml/itemProps2.xml><?xml version="1.0" encoding="utf-8"?>
<ds:datastoreItem xmlns:ds="http://schemas.openxmlformats.org/officeDocument/2006/customXml" ds:itemID="{F8D9D86B-71E5-4B2A-ADA2-EBE75C7DAB2D}">
  <ds:schemaRefs>
    <ds:schemaRef ds:uri="http://schemas.microsoft.com/office/2006/metadata/properties"/>
    <ds:schemaRef ds:uri="http://schemas.openxmlformats.org/package/2006/metadata/core-properties"/>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966B62F7-4328-4054-950D-ED9A3C055071}">
  <ds:schemaRefs>
    <ds:schemaRef ds:uri="http://schemas.microsoft.com/sharepoint/v3/contenttype/forms"/>
  </ds:schemaRefs>
</ds:datastoreItem>
</file>

<file path=customXml/itemProps4.xml><?xml version="1.0" encoding="utf-8"?>
<ds:datastoreItem xmlns:ds="http://schemas.openxmlformats.org/officeDocument/2006/customXml" ds:itemID="{3E74B8D7-F396-4B54-ABCC-C868358E68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Revised CEC_Primary Toolkit_Resource template</Template>
  <TotalTime>3074</TotalTime>
  <Words>1461</Words>
  <Application>Microsoft Office PowerPoint</Application>
  <PresentationFormat>Widescreen</PresentationFormat>
  <Paragraphs>172</Paragraphs>
  <Slides>21</Slides>
  <Notes>9</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Calibri</vt:lpstr>
      <vt:lpstr>Calibri Light</vt:lpstr>
      <vt:lpstr>Century Gothic</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Henrietta Still</cp:lastModifiedBy>
  <cp:revision>42</cp:revision>
  <dcterms:created xsi:type="dcterms:W3CDTF">2020-03-30T12:59:08Z</dcterms:created>
  <dcterms:modified xsi:type="dcterms:W3CDTF">2020-10-28T11:16:54Z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0x0101002B185EBB87B35E40BA4AE2E51B91BDE2</vt:lpwstr>
  </property>
  <property fmtid="{D5CDD505-2E9C-101B-9397-08002B2CF9AE}" pid="3" name="IsMyDocuments">
    <vt:bool>true</vt:bool>
  </property>
</Properties>
</file>